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8" r:id="rId1"/>
  </p:sldMasterIdLst>
  <p:notesMasterIdLst>
    <p:notesMasterId r:id="rId13"/>
  </p:notesMasterIdLst>
  <p:sldIdLst>
    <p:sldId id="261" r:id="rId2"/>
    <p:sldId id="300" r:id="rId3"/>
    <p:sldId id="274" r:id="rId4"/>
    <p:sldId id="295" r:id="rId5"/>
    <p:sldId id="281" r:id="rId6"/>
    <p:sldId id="296" r:id="rId7"/>
    <p:sldId id="298" r:id="rId8"/>
    <p:sldId id="299" r:id="rId9"/>
    <p:sldId id="292" r:id="rId10"/>
    <p:sldId id="291" r:id="rId11"/>
    <p:sldId id="30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4330"/>
    <a:srgbClr val="4730FC"/>
    <a:srgbClr val="FFFFFF"/>
    <a:srgbClr val="7E6EFC"/>
    <a:srgbClr val="FCB4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AC0F49-D314-4042-9842-3842E5952841}" v="3" dt="2021-05-03T16:39:31.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6"/>
    <p:restoredTop sz="96053"/>
  </p:normalViewPr>
  <p:slideViewPr>
    <p:cSldViewPr snapToGrid="0" snapToObjects="1">
      <p:cViewPr varScale="1">
        <p:scale>
          <a:sx n="128" d="100"/>
          <a:sy n="128" d="100"/>
        </p:scale>
        <p:origin x="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oke silagy" userId="b2JtnczJEKsIHrxNOkYMAahJLKWViPR93xz2MqwuItE=" providerId="None" clId="Web-{A7AC0F49-D314-4042-9842-3842E5952841}"/>
    <pc:docChg chg="addSld delSld modSld">
      <pc:chgData name="brooke silagy" userId="b2JtnczJEKsIHrxNOkYMAahJLKWViPR93xz2MqwuItE=" providerId="None" clId="Web-{A7AC0F49-D314-4042-9842-3842E5952841}" dt="2021-05-03T16:49:11.669" v="72"/>
      <pc:docMkLst>
        <pc:docMk/>
      </pc:docMkLst>
      <pc:sldChg chg="modNotes">
        <pc:chgData name="brooke silagy" userId="b2JtnczJEKsIHrxNOkYMAahJLKWViPR93xz2MqwuItE=" providerId="None" clId="Web-{A7AC0F49-D314-4042-9842-3842E5952841}" dt="2021-05-03T16:34:06.617" v="16"/>
        <pc:sldMkLst>
          <pc:docMk/>
          <pc:sldMk cId="3368437710" sldId="274"/>
        </pc:sldMkLst>
      </pc:sldChg>
      <pc:sldChg chg="modNotes">
        <pc:chgData name="brooke silagy" userId="b2JtnczJEKsIHrxNOkYMAahJLKWViPR93xz2MqwuItE=" providerId="None" clId="Web-{A7AC0F49-D314-4042-9842-3842E5952841}" dt="2021-05-03T16:49:11.669" v="72"/>
        <pc:sldMkLst>
          <pc:docMk/>
          <pc:sldMk cId="339622724" sldId="280"/>
        </pc:sldMkLst>
      </pc:sldChg>
      <pc:sldChg chg="modNotes">
        <pc:chgData name="brooke silagy" userId="b2JtnczJEKsIHrxNOkYMAahJLKWViPR93xz2MqwuItE=" providerId="None" clId="Web-{A7AC0F49-D314-4042-9842-3842E5952841}" dt="2021-05-03T16:34:57.837" v="21"/>
        <pc:sldMkLst>
          <pc:docMk/>
          <pc:sldMk cId="2257374511" sldId="292"/>
        </pc:sldMkLst>
      </pc:sldChg>
      <pc:sldChg chg="modNotes">
        <pc:chgData name="brooke silagy" userId="b2JtnczJEKsIHrxNOkYMAahJLKWViPR93xz2MqwuItE=" providerId="None" clId="Web-{A7AC0F49-D314-4042-9842-3842E5952841}" dt="2021-05-03T16:34:35.852" v="18"/>
        <pc:sldMkLst>
          <pc:docMk/>
          <pc:sldMk cId="4240041944" sldId="298"/>
        </pc:sldMkLst>
      </pc:sldChg>
      <pc:sldChg chg="modNotes">
        <pc:chgData name="brooke silagy" userId="b2JtnczJEKsIHrxNOkYMAahJLKWViPR93xz2MqwuItE=" providerId="None" clId="Web-{A7AC0F49-D314-4042-9842-3842E5952841}" dt="2021-05-03T16:34:39.305" v="20"/>
        <pc:sldMkLst>
          <pc:docMk/>
          <pc:sldMk cId="2172534479" sldId="299"/>
        </pc:sldMkLst>
      </pc:sldChg>
      <pc:sldChg chg="new del">
        <pc:chgData name="brooke silagy" userId="b2JtnczJEKsIHrxNOkYMAahJLKWViPR93xz2MqwuItE=" providerId="None" clId="Web-{A7AC0F49-D314-4042-9842-3842E5952841}" dt="2021-05-03T16:39:31.406" v="23"/>
        <pc:sldMkLst>
          <pc:docMk/>
          <pc:sldMk cId="642377313"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7E2E2-D89C-4388-AB8B-4EE4271A4849}" type="datetimeFigureOut">
              <a:rPr lang="en-US"/>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ACC01-E68B-4972-9BBD-27AEBC2ED4C2}" type="slidenum">
              <a:rPr lang="en-US"/>
              <a:t>‹#›</a:t>
            </a:fld>
            <a:endParaRPr lang="en-US"/>
          </a:p>
        </p:txBody>
      </p:sp>
    </p:spTree>
    <p:extLst>
      <p:ext uri="{BB962C8B-B14F-4D97-AF65-F5344CB8AC3E}">
        <p14:creationId xmlns:p14="http://schemas.microsoft.com/office/powerpoint/2010/main" val="165382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am going to talk to you about the work Luis and I have been doing lately. We have been working on simulating cell data of single-cell mRNA translation.</a:t>
            </a:r>
          </a:p>
        </p:txBody>
      </p:sp>
      <p:sp>
        <p:nvSpPr>
          <p:cNvPr id="4" name="Slide Number Placeholder 3"/>
          <p:cNvSpPr>
            <a:spLocks noGrp="1"/>
          </p:cNvSpPr>
          <p:nvPr>
            <p:ph type="sldNum" sz="quarter" idx="5"/>
          </p:nvPr>
        </p:nvSpPr>
        <p:spPr/>
        <p:txBody>
          <a:bodyPr/>
          <a:lstStyle/>
          <a:p>
            <a:fld id="{525ACC01-E68B-4972-9BBD-27AEBC2ED4C2}" type="slidenum">
              <a:rPr lang="en-US" smtClean="0"/>
              <a:t>1</a:t>
            </a:fld>
            <a:endParaRPr lang="en-US"/>
          </a:p>
        </p:txBody>
      </p:sp>
    </p:spTree>
    <p:extLst>
      <p:ext uri="{BB962C8B-B14F-4D97-AF65-F5344CB8AC3E}">
        <p14:creationId xmlns:p14="http://schemas.microsoft.com/office/powerpoint/2010/main" val="379830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2</a:t>
            </a:fld>
            <a:endParaRPr lang="en-US"/>
          </a:p>
        </p:txBody>
      </p:sp>
    </p:spTree>
    <p:extLst>
      <p:ext uri="{BB962C8B-B14F-4D97-AF65-F5344CB8AC3E}">
        <p14:creationId xmlns:p14="http://schemas.microsoft.com/office/powerpoint/2010/main" val="268834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dirty="0" err="1"/>
              <a:t>rSNAPed</a:t>
            </a:r>
            <a:r>
              <a:rPr lang="en-US" dirty="0"/>
              <a:t> is an open source code written in python. It uses object oriented programming split into 20 classes. These 20 classes involve calculating intensity and tracking to create the mask in cell pose. For every class, the documentation tells us the parameters we need and the output. </a:t>
            </a:r>
            <a:r>
              <a:rPr lang="en-US" dirty="0" err="1"/>
              <a:t>Github</a:t>
            </a:r>
            <a:r>
              <a:rPr lang="en-US" dirty="0"/>
              <a:t> &amp; PIP is where the code is posted.</a:t>
            </a:r>
            <a:endParaRPr lang="en-US" dirty="0">
              <a:cs typeface="Calibri"/>
            </a:endParaRPr>
          </a:p>
          <a:p>
            <a:br>
              <a:rPr lang="en-US" dirty="0"/>
            </a:br>
            <a:endParaRPr lang="en-US" dirty="0"/>
          </a:p>
          <a:p>
            <a:r>
              <a:rPr lang="en-US" dirty="0"/>
              <a:t>The code can be accessed through multiple user interfaces. </a:t>
            </a:r>
            <a:r>
              <a:rPr lang="en-US" dirty="0" err="1"/>
              <a:t>Jupyter</a:t>
            </a:r>
            <a:r>
              <a:rPr lang="en-US" dirty="0"/>
              <a:t> is one interface which can be done on the user's local computer. This requires access to the GIT repository. With Google </a:t>
            </a:r>
            <a:r>
              <a:rPr lang="en-US" dirty="0" err="1"/>
              <a:t>Colab</a:t>
            </a:r>
            <a:r>
              <a:rPr lang="en-US" dirty="0"/>
              <a:t>, the code is free and readily available to multiple users while still allowing Luis to continue working on new versions. </a:t>
            </a:r>
          </a:p>
          <a:p>
            <a:br>
              <a:rPr lang="en-US" dirty="0"/>
            </a:br>
            <a:endParaRPr lang="en-US" dirty="0">
              <a:cs typeface="Calibri" panose="020F0502020204030204"/>
            </a:endParaRPr>
          </a:p>
          <a:p>
            <a:r>
              <a:rPr lang="en-US" dirty="0"/>
              <a:t>The code can also be accessed through the CSU Cluster. CSU uses a grid engine cluster with Linux as it's operative system. What we've done is create a </a:t>
            </a:r>
            <a:r>
              <a:rPr lang="en-US" dirty="0" err="1"/>
              <a:t>conda</a:t>
            </a:r>
            <a:r>
              <a:rPr lang="en-US" dirty="0"/>
              <a:t> environment with the cluster that allows us to run </a:t>
            </a:r>
            <a:r>
              <a:rPr lang="en-US" dirty="0" err="1"/>
              <a:t>rSNAPed</a:t>
            </a:r>
            <a:r>
              <a:rPr lang="en-US" dirty="0"/>
              <a:t> with required packages and their compatible versions. </a:t>
            </a:r>
            <a:endParaRPr lang="en-US" dirty="0">
              <a:cs typeface="Calibri"/>
            </a:endParaRPr>
          </a:p>
          <a:p>
            <a:br>
              <a:rPr lang="en-US" dirty="0"/>
            </a:br>
            <a:endParaRPr lang="en-US" dirty="0"/>
          </a:p>
          <a:p>
            <a:r>
              <a:rPr lang="en-US" dirty="0"/>
              <a:t>On a local computer, depending on the parameter variations, the code can take anywhere from 10 minutes up to multiple hours to run. Using the cluster allows us to run multiple versions of the code at the same time at different parameters. This allows us to generate large data sets that would otherwise take a long time to create. </a:t>
            </a:r>
            <a:endParaRPr lang="en-US" dirty="0">
              <a:cs typeface="Calibri" panose="020F0502020204030204"/>
            </a:endParaRPr>
          </a:p>
          <a:p>
            <a:br>
              <a:rPr lang="en-US" dirty="0"/>
            </a:br>
            <a:endParaRPr lang="en-US" dirty="0"/>
          </a:p>
          <a:p>
            <a:r>
              <a:rPr lang="en-US" dirty="0"/>
              <a:t>We are working with the documentation output using sphinx.</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3</a:t>
            </a:fld>
            <a:endParaRPr lang="en-US"/>
          </a:p>
        </p:txBody>
      </p:sp>
    </p:spTree>
    <p:extLst>
      <p:ext uri="{BB962C8B-B14F-4D97-AF65-F5344CB8AC3E}">
        <p14:creationId xmlns:p14="http://schemas.microsoft.com/office/powerpoint/2010/main" val="95734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CC01-E68B-4972-9BBD-27AEBC2ED4C2}" type="slidenum">
              <a:rPr lang="en-US" smtClean="0"/>
              <a:t>4</a:t>
            </a:fld>
            <a:endParaRPr lang="en-US"/>
          </a:p>
        </p:txBody>
      </p:sp>
    </p:spTree>
    <p:extLst>
      <p:ext uri="{BB962C8B-B14F-4D97-AF65-F5344CB8AC3E}">
        <p14:creationId xmlns:p14="http://schemas.microsoft.com/office/powerpoint/2010/main" val="227822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simulated data sets, we are implementing multiple experimental designs to test the limits of current single-molecule gene expression technology. We are looking for specific challenges from differing parameters that can bias the measurements. Some of these parameters we are adjusting include the diffusion coefficient, number of spots, number of cells, and simulated time in seconds. We can also adjust the mask selection method and intensity calculation method. </a:t>
            </a:r>
          </a:p>
          <a:p>
            <a:endParaRPr lang="en-US" dirty="0"/>
          </a:p>
          <a:p>
            <a:r>
              <a:rPr lang="en-US" dirty="0"/>
              <a:t>By gaining information from these large data sets, we can improve the simulated pipeline to generate more accurate data as well as test new hypothesis with the simulation before performing it in the lab.</a:t>
            </a:r>
          </a:p>
          <a:p>
            <a:r>
              <a:rPr lang="en-US" dirty="0"/>
              <a:t>This is really beneficial, because we can run a whole experiment pipeline, generate a lot of simulated data and test if a hypothesis makes sense. If it does make sense, you can go on to the lab and do the experiment. This ability to test new hypotheses in silico saves a lot of time and resources before setting up an experiment in the lab.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7</a:t>
            </a:fld>
            <a:endParaRPr lang="en-US"/>
          </a:p>
        </p:txBody>
      </p:sp>
    </p:spTree>
    <p:extLst>
      <p:ext uri="{BB962C8B-B14F-4D97-AF65-F5344CB8AC3E}">
        <p14:creationId xmlns:p14="http://schemas.microsoft.com/office/powerpoint/2010/main" val="3511460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different processes to create every spot in the simulated cell, movement and intensity. The movement of the particle spots is simulated with Brownian motion. This movement is making random trajectory decisions in the x or y position. </a:t>
            </a:r>
          </a:p>
          <a:p>
            <a:br>
              <a:rPr lang="en-US" dirty="0"/>
            </a:br>
            <a:endParaRPr lang="en-US" dirty="0"/>
          </a:p>
          <a:p>
            <a:r>
              <a:rPr lang="en-US" dirty="0"/>
              <a:t>The intensity of every spot is increasing or decreasing based on th rSNAPsim software that Will is working on. Total assymetric exclusion process or TASEP is what we are using in the software. It's a kind of model that describes the movement of ribosomes in the RNA. The ribosomes are binding to the RNA and are moving in the RNA. The moving ribosome has some volume and mass, and it cannot pass another ribosome. It's essentially an exclusion process that takes into account the mass and volume of a specific thing, in this case a ribosome, that is in front of another ribosome. </a:t>
            </a:r>
          </a:p>
          <a:p>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8</a:t>
            </a:fld>
            <a:endParaRPr lang="en-US"/>
          </a:p>
        </p:txBody>
      </p:sp>
    </p:spTree>
    <p:extLst>
      <p:ext uri="{BB962C8B-B14F-4D97-AF65-F5344CB8AC3E}">
        <p14:creationId xmlns:p14="http://schemas.microsoft.com/office/powerpoint/2010/main" val="306549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showing the same model, with different parameters of the increasing and decreasing intensity that we would normally simulate with </a:t>
            </a:r>
            <a:r>
              <a:rPr lang="en-US" dirty="0" err="1"/>
              <a:t>rSNAPsim</a:t>
            </a:r>
            <a:r>
              <a:rPr lang="en-US" dirty="0"/>
              <a:t>. The cell of the left shows 20 simulated spots, and the cell on the right is showing 200 simulated spots. One thing we found with the code initially is it tended to overestimate the number of spots when we set the spot parameter low, and underestimate the number of spots when the spot parameter was high. </a:t>
            </a:r>
          </a:p>
        </p:txBody>
      </p:sp>
      <p:sp>
        <p:nvSpPr>
          <p:cNvPr id="4" name="Slide Number Placeholder 3"/>
          <p:cNvSpPr>
            <a:spLocks noGrp="1"/>
          </p:cNvSpPr>
          <p:nvPr>
            <p:ph type="sldNum" sz="quarter" idx="5"/>
          </p:nvPr>
        </p:nvSpPr>
        <p:spPr/>
        <p:txBody>
          <a:bodyPr/>
          <a:lstStyle/>
          <a:p>
            <a:fld id="{525ACC01-E68B-4972-9BBD-27AEBC2ED4C2}" type="slidenum">
              <a:rPr lang="en-US"/>
              <a:t>9</a:t>
            </a:fld>
            <a:endParaRPr lang="en-US"/>
          </a:p>
        </p:txBody>
      </p:sp>
    </p:spTree>
    <p:extLst>
      <p:ext uri="{BB962C8B-B14F-4D97-AF65-F5344CB8AC3E}">
        <p14:creationId xmlns:p14="http://schemas.microsoft.com/office/powerpoint/2010/main" val="430378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5418312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7/26/21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776465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99764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48745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805979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93487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925170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812806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309984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96286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205661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8405F8-3ADC-2F4C-8EFD-AD3C266ABE37}" type="datetimeFigureOut">
              <a:rPr lang="en-US" smtClean="0"/>
              <a:t>7/26/21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41562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8405F8-3ADC-2F4C-8EFD-AD3C266ABE37}" type="datetimeFigureOut">
              <a:rPr lang="en-US" smtClean="0"/>
              <a:t>7/26/21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22915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8405F8-3ADC-2F4C-8EFD-AD3C266ABE37}" type="datetimeFigureOut">
              <a:rPr lang="en-US" smtClean="0"/>
              <a:t>7/26/21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71544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38405F8-3ADC-2F4C-8EFD-AD3C266ABE37}" type="datetimeFigureOut">
              <a:rPr lang="en-US" smtClean="0"/>
              <a:t>7/26/21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887077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7/26/21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60141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7/26/21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407568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730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8405F8-3ADC-2F4C-8EFD-AD3C266ABE37}" type="datetimeFigureOut">
              <a:rPr lang="en-US" smtClean="0"/>
              <a:t>7/26/21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B2D82FE-0A27-0F4E-8CAB-ABEC49FC01A1}" type="slidenum">
              <a:rPr lang="en-US" smtClean="0"/>
              <a:t>‹#›</a:t>
            </a:fld>
            <a:endParaRPr lang="en-US"/>
          </a:p>
        </p:txBody>
      </p:sp>
    </p:spTree>
    <p:extLst>
      <p:ext uri="{BB962C8B-B14F-4D97-AF65-F5344CB8AC3E}">
        <p14:creationId xmlns:p14="http://schemas.microsoft.com/office/powerpoint/2010/main" val="653757784"/>
      </p:ext>
    </p:extLst>
  </p:cSld>
  <p:clrMap bg1="dk1" tx1="lt1" bg2="dk2" tx2="lt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6.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7.svg"/><Relationship Id="rId9" Type="http://schemas.openxmlformats.org/officeDocument/2006/relationships/image" Target="../media/image16.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3.svg"/><Relationship Id="rId3" Type="http://schemas.openxmlformats.org/officeDocument/2006/relationships/image" Target="../media/image7.svg"/><Relationship Id="rId7" Type="http://schemas.openxmlformats.org/officeDocument/2006/relationships/image" Target="../media/image27.svg"/><Relationship Id="rId12"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3.svg"/><Relationship Id="rId10"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36.png"/><Relationship Id="rId5" Type="http://schemas.openxmlformats.org/officeDocument/2006/relationships/image" Target="../media/image22.png"/><Relationship Id="rId10" Type="http://schemas.openxmlformats.org/officeDocument/2006/relationships/image" Target="../media/image35.svg"/><Relationship Id="rId4" Type="http://schemas.openxmlformats.org/officeDocument/2006/relationships/image" Target="../media/image7.sv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1ED1118-C411-A14C-B908-43A46342C058}"/>
              </a:ext>
            </a:extLst>
          </p:cNvPr>
          <p:cNvSpPr/>
          <p:nvPr/>
        </p:nvSpPr>
        <p:spPr>
          <a:xfrm>
            <a:off x="0" y="2438400"/>
            <a:ext cx="12192000" cy="2720756"/>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E7741B5-DDE0-D340-9BFB-EEAF9190F5A1}"/>
              </a:ext>
            </a:extLst>
          </p:cNvPr>
          <p:cNvPicPr>
            <a:picLocks noChangeAspect="1"/>
          </p:cNvPicPr>
          <p:nvPr/>
        </p:nvPicPr>
        <p:blipFill>
          <a:blip r:embed="rId3"/>
          <a:stretch>
            <a:fillRect/>
          </a:stretch>
        </p:blipFill>
        <p:spPr>
          <a:xfrm>
            <a:off x="-237352" y="2137718"/>
            <a:ext cx="3289472" cy="3289472"/>
          </a:xfrm>
          <a:prstGeom prst="rect">
            <a:avLst/>
          </a:prstGeom>
        </p:spPr>
      </p:pic>
      <p:sp>
        <p:nvSpPr>
          <p:cNvPr id="11" name="Title 1">
            <a:extLst>
              <a:ext uri="{FF2B5EF4-FFF2-40B4-BE49-F238E27FC236}">
                <a16:creationId xmlns:a16="http://schemas.microsoft.com/office/drawing/2014/main" id="{50E2B76F-1453-4148-9DCC-4C389DC599FA}"/>
              </a:ext>
            </a:extLst>
          </p:cNvPr>
          <p:cNvSpPr txBox="1">
            <a:spLocks/>
          </p:cNvSpPr>
          <p:nvPr/>
        </p:nvSpPr>
        <p:spPr>
          <a:xfrm>
            <a:off x="2735190" y="2027603"/>
            <a:ext cx="9310276" cy="2822356"/>
          </a:xfrm>
          <a:prstGeom prst="rect">
            <a:avLst/>
          </a:prstGeom>
          <a:effectLst/>
        </p:spPr>
        <p:txBody>
          <a:bodyPr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en-US" sz="3700" b="1" cap="none" dirty="0" err="1">
                <a:ln w="9525">
                  <a:noFill/>
                  <a:prstDash val="solid"/>
                </a:ln>
                <a:solidFill>
                  <a:srgbClr val="4730FC"/>
                </a:solidFill>
                <a:effectLst>
                  <a:outerShdw blurRad="12700" dist="38100" dir="2700000" algn="tl" rotWithShape="0">
                    <a:schemeClr val="accent5">
                      <a:lumMod val="60000"/>
                      <a:lumOff val="40000"/>
                    </a:schemeClr>
                  </a:outerShdw>
                </a:effectLst>
              </a:rPr>
              <a:t>rSNAPed</a:t>
            </a:r>
            <a:r>
              <a:rPr lang="en-US" sz="3700" dirty="0">
                <a:ln w="3175" cmpd="sng">
                  <a:solidFill>
                    <a:srgbClr val="7E6EFC"/>
                  </a:solidFill>
                </a:ln>
                <a:solidFill>
                  <a:srgbClr val="4730FC"/>
                </a:solidFill>
              </a:rPr>
              <a:t> : </a:t>
            </a:r>
            <a:r>
              <a:rPr lang="en-US" sz="3700" dirty="0">
                <a:ln w="3175" cmpd="sng">
                  <a:solidFill>
                    <a:srgbClr val="7E6EFC"/>
                  </a:solidFill>
                </a:ln>
                <a:solidFill>
                  <a:srgbClr val="4730FC"/>
                </a:solidFill>
                <a:latin typeface="+mn-lt"/>
              </a:rPr>
              <a:t>RNA S</a:t>
            </a:r>
            <a:r>
              <a:rPr lang="en-US" sz="3700" cap="none" dirty="0">
                <a:ln w="3175" cmpd="sng">
                  <a:solidFill>
                    <a:srgbClr val="7E6EFC"/>
                  </a:solidFill>
                </a:ln>
                <a:solidFill>
                  <a:srgbClr val="4730FC"/>
                </a:solidFill>
                <a:latin typeface="+mn-lt"/>
              </a:rPr>
              <a:t>equence to </a:t>
            </a:r>
            <a:r>
              <a:rPr lang="en-US" sz="3700" cap="none" dirty="0" err="1">
                <a:ln w="3175" cmpd="sng">
                  <a:solidFill>
                    <a:srgbClr val="7E6EFC"/>
                  </a:solidFill>
                </a:ln>
                <a:solidFill>
                  <a:srgbClr val="4730FC"/>
                </a:solidFill>
                <a:latin typeface="+mn-lt"/>
              </a:rPr>
              <a:t>NAscent</a:t>
            </a:r>
            <a:r>
              <a:rPr lang="en-US" sz="3700" cap="none" dirty="0">
                <a:ln w="3175" cmpd="sng">
                  <a:solidFill>
                    <a:srgbClr val="7E6EFC"/>
                  </a:solidFill>
                </a:ln>
                <a:solidFill>
                  <a:srgbClr val="4730FC"/>
                </a:solidFill>
                <a:latin typeface="+mn-lt"/>
              </a:rPr>
              <a:t> Protein Experiment Designer</a:t>
            </a:r>
            <a:endParaRPr lang="en-US" sz="3700" dirty="0">
              <a:ln w="3175" cmpd="sng">
                <a:solidFill>
                  <a:srgbClr val="7E6EFC"/>
                </a:solidFill>
              </a:ln>
              <a:solidFill>
                <a:srgbClr val="4730FC"/>
              </a:solidFill>
              <a:latin typeface="+mn-lt"/>
            </a:endParaRPr>
          </a:p>
        </p:txBody>
      </p:sp>
      <p:sp>
        <p:nvSpPr>
          <p:cNvPr id="4" name="Rectangle 3">
            <a:extLst>
              <a:ext uri="{FF2B5EF4-FFF2-40B4-BE49-F238E27FC236}">
                <a16:creationId xmlns:a16="http://schemas.microsoft.com/office/drawing/2014/main" id="{C0C19D62-AB86-4C44-9E36-02F9711FF007}"/>
              </a:ext>
            </a:extLst>
          </p:cNvPr>
          <p:cNvSpPr/>
          <p:nvPr/>
        </p:nvSpPr>
        <p:spPr>
          <a:xfrm>
            <a:off x="3905756" y="5611856"/>
            <a:ext cx="7908616" cy="369332"/>
          </a:xfrm>
          <a:prstGeom prst="rect">
            <a:avLst/>
          </a:prstGeom>
        </p:spPr>
        <p:txBody>
          <a:bodyPr wrap="square">
            <a:spAutoFit/>
          </a:bodyPr>
          <a:lstStyle/>
          <a:p>
            <a:r>
              <a:rPr lang="en-US" dirty="0"/>
              <a:t>Luis Aguilera, William Raymond, Brooke </a:t>
            </a:r>
            <a:r>
              <a:rPr lang="en-US" dirty="0" err="1"/>
              <a:t>Silagy</a:t>
            </a:r>
            <a:r>
              <a:rPr lang="en-US" dirty="0"/>
              <a:t>, Tatsuya </a:t>
            </a:r>
            <a:r>
              <a:rPr lang="en-US" dirty="0" err="1"/>
              <a:t>Morisaki</a:t>
            </a:r>
            <a:r>
              <a:rPr lang="en-US" dirty="0"/>
              <a:t>, Brian </a:t>
            </a:r>
            <a:r>
              <a:rPr lang="en-US" dirty="0" err="1"/>
              <a:t>Munsky</a:t>
            </a:r>
            <a:r>
              <a:rPr lang="en-US" dirty="0"/>
              <a:t>.</a:t>
            </a:r>
          </a:p>
        </p:txBody>
      </p:sp>
      <p:pic>
        <p:nvPicPr>
          <p:cNvPr id="6" name="Picture 5">
            <a:extLst>
              <a:ext uri="{FF2B5EF4-FFF2-40B4-BE49-F238E27FC236}">
                <a16:creationId xmlns:a16="http://schemas.microsoft.com/office/drawing/2014/main" id="{77C6B469-65E7-7643-8343-6A1316CA507A}"/>
              </a:ext>
            </a:extLst>
          </p:cNvPr>
          <p:cNvPicPr>
            <a:picLocks noChangeAspect="1"/>
          </p:cNvPicPr>
          <p:nvPr/>
        </p:nvPicPr>
        <p:blipFill>
          <a:blip r:embed="rId4"/>
          <a:stretch>
            <a:fillRect/>
          </a:stretch>
        </p:blipFill>
        <p:spPr>
          <a:xfrm>
            <a:off x="3464784" y="5540216"/>
            <a:ext cx="440972" cy="440972"/>
          </a:xfrm>
          <a:prstGeom prst="rect">
            <a:avLst/>
          </a:prstGeom>
        </p:spPr>
      </p:pic>
    </p:spTree>
    <p:extLst>
      <p:ext uri="{BB962C8B-B14F-4D97-AF65-F5344CB8AC3E}">
        <p14:creationId xmlns:p14="http://schemas.microsoft.com/office/powerpoint/2010/main" val="355879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Implementation</a:t>
            </a:r>
          </a:p>
        </p:txBody>
      </p:sp>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5191" y="860501"/>
              <a:ext cx="5929308" cy="5929308"/>
            </a:xfrm>
            <a:prstGeom prst="rect">
              <a:avLst/>
            </a:prstGeom>
          </p:spPr>
        </p:pic>
      </p:grpSp>
      <p:sp>
        <p:nvSpPr>
          <p:cNvPr id="9" name="Rectangle 8">
            <a:extLst>
              <a:ext uri="{FF2B5EF4-FFF2-40B4-BE49-F238E27FC236}">
                <a16:creationId xmlns:a16="http://schemas.microsoft.com/office/drawing/2014/main" id="{4B470616-3D48-D148-8162-C81C56A0C47C}"/>
              </a:ext>
            </a:extLst>
          </p:cNvPr>
          <p:cNvSpPr/>
          <p:nvPr/>
        </p:nvSpPr>
        <p:spPr>
          <a:xfrm>
            <a:off x="3905387" y="1046661"/>
            <a:ext cx="3704680" cy="5273487"/>
          </a:xfrm>
          <a:prstGeom prst="rect">
            <a:avLst/>
          </a:prstGeom>
          <a:solidFill>
            <a:srgbClr val="FFFF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1D52D3-BEF5-7F47-A1EC-DAC338020611}"/>
              </a:ext>
            </a:extLst>
          </p:cNvPr>
          <p:cNvSpPr txBox="1"/>
          <p:nvPr/>
        </p:nvSpPr>
        <p:spPr>
          <a:xfrm>
            <a:off x="762699" y="2652352"/>
            <a:ext cx="10666602" cy="2062103"/>
          </a:xfrm>
          <a:prstGeom prst="rect">
            <a:avLst/>
          </a:prstGeom>
          <a:noFill/>
        </p:spPr>
        <p:txBody>
          <a:bodyPr wrap="square" rtlCol="0">
            <a:spAutoFit/>
          </a:bodyPr>
          <a:lstStyle/>
          <a:p>
            <a:pPr marL="514350" indent="-514350">
              <a:buAutoNum type="arabicParenR"/>
            </a:pPr>
            <a:r>
              <a:rPr lang="en-US" sz="3200" dirty="0">
                <a:solidFill>
                  <a:srgbClr val="4730FC"/>
                </a:solidFill>
              </a:rPr>
              <a:t>Documentation</a:t>
            </a:r>
          </a:p>
          <a:p>
            <a:pPr marL="514350" indent="-514350">
              <a:buAutoNum type="arabicParenR"/>
            </a:pPr>
            <a:r>
              <a:rPr lang="en-US" sz="3200" dirty="0">
                <a:solidFill>
                  <a:srgbClr val="4730FC"/>
                </a:solidFill>
              </a:rPr>
              <a:t>Generating simulated data </a:t>
            </a:r>
          </a:p>
          <a:p>
            <a:pPr marL="514350" indent="-514350">
              <a:buAutoNum type="arabicParenR"/>
            </a:pPr>
            <a:r>
              <a:rPr lang="en-US" sz="3200" dirty="0">
                <a:solidFill>
                  <a:srgbClr val="4730FC"/>
                </a:solidFill>
              </a:rPr>
              <a:t>Pipeline implementation in live-cells</a:t>
            </a:r>
          </a:p>
          <a:p>
            <a:pPr marL="514350" indent="-514350">
              <a:buAutoNum type="arabicParenR"/>
            </a:pPr>
            <a:r>
              <a:rPr lang="en-US" sz="3200" dirty="0">
                <a:solidFill>
                  <a:srgbClr val="4730FC"/>
                </a:solidFill>
              </a:rPr>
              <a:t>Pipeline implementation in fixed-cells FISH</a:t>
            </a:r>
          </a:p>
        </p:txBody>
      </p:sp>
      <p:sp>
        <p:nvSpPr>
          <p:cNvPr id="10" name="Title 1">
            <a:extLst>
              <a:ext uri="{FF2B5EF4-FFF2-40B4-BE49-F238E27FC236}">
                <a16:creationId xmlns:a16="http://schemas.microsoft.com/office/drawing/2014/main" id="{9521EA4B-2312-0346-934E-24D7B56120A7}"/>
              </a:ext>
            </a:extLst>
          </p:cNvPr>
          <p:cNvSpPr txBox="1">
            <a:spLocks/>
          </p:cNvSpPr>
          <p:nvPr/>
        </p:nvSpPr>
        <p:spPr>
          <a:xfrm>
            <a:off x="336885" y="1524084"/>
            <a:ext cx="7273182"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
            </a:pPr>
            <a:r>
              <a:rPr lang="en-US" sz="3600" dirty="0">
                <a:solidFill>
                  <a:srgbClr val="4730FC"/>
                </a:solidFill>
                <a:latin typeface="+mn-lt"/>
              </a:rPr>
              <a:t>Examples using </a:t>
            </a:r>
            <a:r>
              <a:rPr lang="en-US" sz="3600" dirty="0" err="1">
                <a:solidFill>
                  <a:srgbClr val="4730FC"/>
                </a:solidFill>
                <a:latin typeface="+mn-lt"/>
              </a:rPr>
              <a:t>jupyter</a:t>
            </a:r>
            <a:r>
              <a:rPr lang="en-US" sz="3600" dirty="0">
                <a:solidFill>
                  <a:srgbClr val="4730FC"/>
                </a:solidFill>
                <a:latin typeface="+mn-lt"/>
              </a:rPr>
              <a:t> notebooks</a:t>
            </a:r>
          </a:p>
        </p:txBody>
      </p:sp>
    </p:spTree>
    <p:extLst>
      <p:ext uri="{BB962C8B-B14F-4D97-AF65-F5344CB8AC3E}">
        <p14:creationId xmlns:p14="http://schemas.microsoft.com/office/powerpoint/2010/main" val="22217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56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CC4886-CA85-0D48-A574-CF09CD2594FB}"/>
              </a:ext>
            </a:extLst>
          </p:cNvPr>
          <p:cNvGrpSpPr/>
          <p:nvPr/>
        </p:nvGrpSpPr>
        <p:grpSpPr>
          <a:xfrm>
            <a:off x="111512" y="860501"/>
            <a:ext cx="11987561" cy="5929308"/>
            <a:chOff x="111512" y="860501"/>
            <a:chExt cx="11987561" cy="5929308"/>
          </a:xfrm>
        </p:grpSpPr>
        <p:sp>
          <p:nvSpPr>
            <p:cNvPr id="22" name="Rectangle 21">
              <a:extLst>
                <a:ext uri="{FF2B5EF4-FFF2-40B4-BE49-F238E27FC236}">
                  <a16:creationId xmlns:a16="http://schemas.microsoft.com/office/drawing/2014/main" id="{ADC0C763-C0EF-6E45-8FB3-F25777DB96B5}"/>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descr="Microscope outline">
              <a:extLst>
                <a:ext uri="{FF2B5EF4-FFF2-40B4-BE49-F238E27FC236}">
                  <a16:creationId xmlns:a16="http://schemas.microsoft.com/office/drawing/2014/main" id="{110C8E73-F86A-3642-80E0-9E8F077D3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rSNAPed</a:t>
            </a:r>
            <a:r>
              <a:rPr lang="en-US" sz="3600" dirty="0"/>
              <a:t> : image processing pipeline</a:t>
            </a:r>
          </a:p>
        </p:txBody>
      </p:sp>
      <p:sp>
        <p:nvSpPr>
          <p:cNvPr id="5" name="Rounded Rectangle 4">
            <a:extLst>
              <a:ext uri="{FF2B5EF4-FFF2-40B4-BE49-F238E27FC236}">
                <a16:creationId xmlns:a16="http://schemas.microsoft.com/office/drawing/2014/main" id="{94F6DAE1-E963-8B46-BEBA-A4A857FF0CAB}"/>
              </a:ext>
            </a:extLst>
          </p:cNvPr>
          <p:cNvSpPr/>
          <p:nvPr/>
        </p:nvSpPr>
        <p:spPr>
          <a:xfrm>
            <a:off x="1214000" y="2702271"/>
            <a:ext cx="1968963" cy="1338146"/>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C2251AE4-82E6-4C4A-9F9E-6C08C5190AB9}"/>
              </a:ext>
            </a:extLst>
          </p:cNvPr>
          <p:cNvSpPr/>
          <p:nvPr/>
        </p:nvSpPr>
        <p:spPr>
          <a:xfrm>
            <a:off x="3777816" y="2702271"/>
            <a:ext cx="1968963" cy="1338146"/>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8D7BE1E-5AA0-634A-BC5D-A8695A356E46}"/>
              </a:ext>
            </a:extLst>
          </p:cNvPr>
          <p:cNvSpPr/>
          <p:nvPr/>
        </p:nvSpPr>
        <p:spPr>
          <a:xfrm>
            <a:off x="6303690" y="2702271"/>
            <a:ext cx="1968963" cy="1338146"/>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8A90FAE-D0D4-6B47-91A4-AE8C459DC2F8}"/>
              </a:ext>
            </a:extLst>
          </p:cNvPr>
          <p:cNvSpPr/>
          <p:nvPr/>
        </p:nvSpPr>
        <p:spPr>
          <a:xfrm>
            <a:off x="8820520" y="2702271"/>
            <a:ext cx="1968963" cy="1338146"/>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DECCD7-15AE-2B4A-B318-BA120DD7AB0D}"/>
              </a:ext>
            </a:extLst>
          </p:cNvPr>
          <p:cNvSpPr txBox="1"/>
          <p:nvPr/>
        </p:nvSpPr>
        <p:spPr>
          <a:xfrm>
            <a:off x="1131044" y="3115955"/>
            <a:ext cx="2181862" cy="919401"/>
          </a:xfrm>
          <a:prstGeom prst="roundRect">
            <a:avLst/>
          </a:prstGeom>
          <a:noFill/>
        </p:spPr>
        <p:txBody>
          <a:bodyPr wrap="square" rtlCol="0">
            <a:spAutoFit/>
          </a:bodyPr>
          <a:lstStyle/>
          <a:p>
            <a:pPr algn="ctr"/>
            <a:r>
              <a:rPr lang="en-US" sz="2400" dirty="0"/>
              <a:t>Segmentation</a:t>
            </a:r>
          </a:p>
          <a:p>
            <a:pPr algn="ctr"/>
            <a:r>
              <a:rPr lang="en-US" sz="1600" dirty="0"/>
              <a:t>*</a:t>
            </a:r>
            <a:r>
              <a:rPr lang="en-US" sz="2400" dirty="0" err="1"/>
              <a:t>cellpose</a:t>
            </a:r>
            <a:endParaRPr lang="en-US" sz="2400" dirty="0"/>
          </a:p>
        </p:txBody>
      </p:sp>
      <p:sp>
        <p:nvSpPr>
          <p:cNvPr id="16" name="TextBox 15">
            <a:extLst>
              <a:ext uri="{FF2B5EF4-FFF2-40B4-BE49-F238E27FC236}">
                <a16:creationId xmlns:a16="http://schemas.microsoft.com/office/drawing/2014/main" id="{868F28B1-AAFA-A140-9210-0156D38211CC}"/>
              </a:ext>
            </a:extLst>
          </p:cNvPr>
          <p:cNvSpPr txBox="1"/>
          <p:nvPr/>
        </p:nvSpPr>
        <p:spPr>
          <a:xfrm>
            <a:off x="3750106" y="3115955"/>
            <a:ext cx="2024383" cy="919401"/>
          </a:xfrm>
          <a:prstGeom prst="roundRect">
            <a:avLst/>
          </a:prstGeom>
          <a:noFill/>
          <a:ln>
            <a:noFill/>
          </a:ln>
        </p:spPr>
        <p:txBody>
          <a:bodyPr wrap="square" rtlCol="0">
            <a:spAutoFit/>
          </a:bodyPr>
          <a:lstStyle/>
          <a:p>
            <a:pPr algn="ctr"/>
            <a:r>
              <a:rPr lang="en-US" sz="2400" dirty="0"/>
              <a:t>Tracking</a:t>
            </a:r>
          </a:p>
          <a:p>
            <a:pPr algn="ctr"/>
            <a:r>
              <a:rPr lang="en-US" sz="1600" dirty="0"/>
              <a:t>**</a:t>
            </a:r>
            <a:r>
              <a:rPr lang="en-US" sz="2400" dirty="0" err="1"/>
              <a:t>trackpy</a:t>
            </a:r>
            <a:endParaRPr lang="en-US" sz="2400" dirty="0"/>
          </a:p>
        </p:txBody>
      </p:sp>
      <p:sp>
        <p:nvSpPr>
          <p:cNvPr id="17" name="TextBox 16">
            <a:extLst>
              <a:ext uri="{FF2B5EF4-FFF2-40B4-BE49-F238E27FC236}">
                <a16:creationId xmlns:a16="http://schemas.microsoft.com/office/drawing/2014/main" id="{17689B72-D69E-EA4A-B8B5-8798BDBCFB7B}"/>
              </a:ext>
            </a:extLst>
          </p:cNvPr>
          <p:cNvSpPr txBox="1"/>
          <p:nvPr/>
        </p:nvSpPr>
        <p:spPr>
          <a:xfrm>
            <a:off x="6212459" y="3115955"/>
            <a:ext cx="2140703" cy="510778"/>
          </a:xfrm>
          <a:prstGeom prst="roundRect">
            <a:avLst/>
          </a:prstGeom>
          <a:noFill/>
          <a:ln>
            <a:noFill/>
          </a:ln>
        </p:spPr>
        <p:txBody>
          <a:bodyPr wrap="square" rtlCol="0">
            <a:spAutoFit/>
          </a:bodyPr>
          <a:lstStyle/>
          <a:p>
            <a:pPr algn="ctr"/>
            <a:r>
              <a:rPr lang="en-US" sz="2400" dirty="0"/>
              <a:t>Quantification</a:t>
            </a:r>
          </a:p>
        </p:txBody>
      </p:sp>
      <p:sp>
        <p:nvSpPr>
          <p:cNvPr id="21" name="TextBox 20">
            <a:extLst>
              <a:ext uri="{FF2B5EF4-FFF2-40B4-BE49-F238E27FC236}">
                <a16:creationId xmlns:a16="http://schemas.microsoft.com/office/drawing/2014/main" id="{E8A03720-DFB0-4249-8F7F-786BEA032A3A}"/>
              </a:ext>
            </a:extLst>
          </p:cNvPr>
          <p:cNvSpPr txBox="1"/>
          <p:nvPr/>
        </p:nvSpPr>
        <p:spPr>
          <a:xfrm>
            <a:off x="8737563" y="3115955"/>
            <a:ext cx="2134876" cy="510778"/>
          </a:xfrm>
          <a:prstGeom prst="roundRect">
            <a:avLst/>
          </a:prstGeom>
          <a:noFill/>
          <a:ln>
            <a:noFill/>
          </a:ln>
        </p:spPr>
        <p:txBody>
          <a:bodyPr wrap="square" rtlCol="0">
            <a:spAutoFit/>
          </a:bodyPr>
          <a:lstStyle/>
          <a:p>
            <a:pPr algn="ctr"/>
            <a:r>
              <a:rPr lang="en-US" sz="2400" dirty="0"/>
              <a:t>Classification</a:t>
            </a:r>
          </a:p>
        </p:txBody>
      </p:sp>
      <p:cxnSp>
        <p:nvCxnSpPr>
          <p:cNvPr id="24" name="Straight Arrow Connector 23">
            <a:extLst>
              <a:ext uri="{FF2B5EF4-FFF2-40B4-BE49-F238E27FC236}">
                <a16:creationId xmlns:a16="http://schemas.microsoft.com/office/drawing/2014/main" id="{7BB556A0-034A-0547-9EBC-FA52216CF34A}"/>
              </a:ext>
            </a:extLst>
          </p:cNvPr>
          <p:cNvCxnSpPr>
            <a:cxnSpLocks/>
          </p:cNvCxnSpPr>
          <p:nvPr/>
        </p:nvCxnSpPr>
        <p:spPr>
          <a:xfrm>
            <a:off x="5800504" y="3368867"/>
            <a:ext cx="529201"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B23021-ACFB-B84E-82B8-E164482AD999}"/>
              </a:ext>
            </a:extLst>
          </p:cNvPr>
          <p:cNvCxnSpPr>
            <a:cxnSpLocks/>
          </p:cNvCxnSpPr>
          <p:nvPr/>
        </p:nvCxnSpPr>
        <p:spPr>
          <a:xfrm>
            <a:off x="8312523" y="3368867"/>
            <a:ext cx="526679"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A751774-36DD-514F-A40F-830E86EC2C42}"/>
              </a:ext>
            </a:extLst>
          </p:cNvPr>
          <p:cNvCxnSpPr>
            <a:cxnSpLocks/>
          </p:cNvCxnSpPr>
          <p:nvPr/>
        </p:nvCxnSpPr>
        <p:spPr>
          <a:xfrm>
            <a:off x="3246920" y="3368867"/>
            <a:ext cx="529201"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1A5F63D5-A73E-8049-BF55-789F58C43406}"/>
              </a:ext>
            </a:extLst>
          </p:cNvPr>
          <p:cNvSpPr/>
          <p:nvPr/>
        </p:nvSpPr>
        <p:spPr>
          <a:xfrm>
            <a:off x="1214000" y="4613816"/>
            <a:ext cx="9575483" cy="510779"/>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Simulated Data</a:t>
            </a:r>
          </a:p>
        </p:txBody>
      </p:sp>
      <p:cxnSp>
        <p:nvCxnSpPr>
          <p:cNvPr id="65" name="Straight Arrow Connector 64">
            <a:extLst>
              <a:ext uri="{FF2B5EF4-FFF2-40B4-BE49-F238E27FC236}">
                <a16:creationId xmlns:a16="http://schemas.microsoft.com/office/drawing/2014/main" id="{E007C4B1-624E-CF4E-9DFB-B289A055C8EE}"/>
              </a:ext>
            </a:extLst>
          </p:cNvPr>
          <p:cNvCxnSpPr>
            <a:cxnSpLocks/>
          </p:cNvCxnSpPr>
          <p:nvPr/>
        </p:nvCxnSpPr>
        <p:spPr>
          <a:xfrm rot="5400000" flipH="1">
            <a:off x="1910183" y="4300365"/>
            <a:ext cx="529201"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1AA98C3-79E2-FD4A-AB89-3BBEC6EC1655}"/>
              </a:ext>
            </a:extLst>
          </p:cNvPr>
          <p:cNvCxnSpPr>
            <a:cxnSpLocks/>
          </p:cNvCxnSpPr>
          <p:nvPr/>
        </p:nvCxnSpPr>
        <p:spPr>
          <a:xfrm rot="16200000" flipH="1" flipV="1">
            <a:off x="9563495" y="4300366"/>
            <a:ext cx="529201"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6DC9BD-3E1D-AE4C-9D40-354F30A38BDF}"/>
              </a:ext>
            </a:extLst>
          </p:cNvPr>
          <p:cNvSpPr txBox="1"/>
          <p:nvPr/>
        </p:nvSpPr>
        <p:spPr>
          <a:xfrm>
            <a:off x="1256056" y="2722198"/>
            <a:ext cx="311304" cy="369332"/>
          </a:xfrm>
          <a:prstGeom prst="rect">
            <a:avLst/>
          </a:prstGeom>
          <a:noFill/>
        </p:spPr>
        <p:txBody>
          <a:bodyPr wrap="none" rtlCol="0">
            <a:spAutoFit/>
          </a:bodyPr>
          <a:lstStyle/>
          <a:p>
            <a:r>
              <a:rPr lang="en-US" b="1" dirty="0"/>
              <a:t>1</a:t>
            </a:r>
          </a:p>
        </p:txBody>
      </p:sp>
      <p:sp>
        <p:nvSpPr>
          <p:cNvPr id="26" name="TextBox 25">
            <a:extLst>
              <a:ext uri="{FF2B5EF4-FFF2-40B4-BE49-F238E27FC236}">
                <a16:creationId xmlns:a16="http://schemas.microsoft.com/office/drawing/2014/main" id="{6F0FB15C-9441-3242-B208-59E67BA19544}"/>
              </a:ext>
            </a:extLst>
          </p:cNvPr>
          <p:cNvSpPr txBox="1"/>
          <p:nvPr/>
        </p:nvSpPr>
        <p:spPr>
          <a:xfrm>
            <a:off x="3797200" y="2722198"/>
            <a:ext cx="306494" cy="369332"/>
          </a:xfrm>
          <a:prstGeom prst="rect">
            <a:avLst/>
          </a:prstGeom>
          <a:noFill/>
        </p:spPr>
        <p:txBody>
          <a:bodyPr wrap="none" rtlCol="0">
            <a:spAutoFit/>
          </a:bodyPr>
          <a:lstStyle/>
          <a:p>
            <a:r>
              <a:rPr lang="en-US" b="1" dirty="0"/>
              <a:t>2</a:t>
            </a:r>
          </a:p>
        </p:txBody>
      </p:sp>
      <p:sp>
        <p:nvSpPr>
          <p:cNvPr id="27" name="TextBox 26">
            <a:extLst>
              <a:ext uri="{FF2B5EF4-FFF2-40B4-BE49-F238E27FC236}">
                <a16:creationId xmlns:a16="http://schemas.microsoft.com/office/drawing/2014/main" id="{7F471385-D84D-9046-B261-31F4255D110D}"/>
              </a:ext>
            </a:extLst>
          </p:cNvPr>
          <p:cNvSpPr txBox="1"/>
          <p:nvPr/>
        </p:nvSpPr>
        <p:spPr>
          <a:xfrm>
            <a:off x="6343394" y="2722198"/>
            <a:ext cx="306494" cy="369332"/>
          </a:xfrm>
          <a:prstGeom prst="rect">
            <a:avLst/>
          </a:prstGeom>
          <a:noFill/>
        </p:spPr>
        <p:txBody>
          <a:bodyPr wrap="none" rtlCol="0">
            <a:spAutoFit/>
          </a:bodyPr>
          <a:lstStyle/>
          <a:p>
            <a:r>
              <a:rPr lang="en-US" b="1" dirty="0"/>
              <a:t>3</a:t>
            </a:r>
          </a:p>
        </p:txBody>
      </p:sp>
      <p:sp>
        <p:nvSpPr>
          <p:cNvPr id="28" name="TextBox 27">
            <a:extLst>
              <a:ext uri="{FF2B5EF4-FFF2-40B4-BE49-F238E27FC236}">
                <a16:creationId xmlns:a16="http://schemas.microsoft.com/office/drawing/2014/main" id="{5F7E3CE9-696D-8B4A-BD93-8BADA455A72C}"/>
              </a:ext>
            </a:extLst>
          </p:cNvPr>
          <p:cNvSpPr txBox="1"/>
          <p:nvPr/>
        </p:nvSpPr>
        <p:spPr>
          <a:xfrm>
            <a:off x="8842811" y="2722198"/>
            <a:ext cx="306494" cy="369332"/>
          </a:xfrm>
          <a:prstGeom prst="rect">
            <a:avLst/>
          </a:prstGeom>
          <a:noFill/>
        </p:spPr>
        <p:txBody>
          <a:bodyPr wrap="none" rtlCol="0">
            <a:spAutoFit/>
          </a:bodyPr>
          <a:lstStyle/>
          <a:p>
            <a:r>
              <a:rPr lang="en-US" b="1" dirty="0"/>
              <a:t>4</a:t>
            </a:r>
          </a:p>
        </p:txBody>
      </p:sp>
      <p:sp>
        <p:nvSpPr>
          <p:cNvPr id="29" name="TextBox 28">
            <a:extLst>
              <a:ext uri="{FF2B5EF4-FFF2-40B4-BE49-F238E27FC236}">
                <a16:creationId xmlns:a16="http://schemas.microsoft.com/office/drawing/2014/main" id="{E3E2E929-C2B5-BE45-8A67-D2697D88B4EF}"/>
              </a:ext>
            </a:extLst>
          </p:cNvPr>
          <p:cNvSpPr txBox="1"/>
          <p:nvPr/>
        </p:nvSpPr>
        <p:spPr>
          <a:xfrm>
            <a:off x="1206979" y="4604722"/>
            <a:ext cx="306494" cy="369332"/>
          </a:xfrm>
          <a:prstGeom prst="rect">
            <a:avLst/>
          </a:prstGeom>
          <a:noFill/>
        </p:spPr>
        <p:txBody>
          <a:bodyPr wrap="none" rtlCol="0">
            <a:spAutoFit/>
          </a:bodyPr>
          <a:lstStyle/>
          <a:p>
            <a:r>
              <a:rPr lang="en-US" b="1" dirty="0"/>
              <a:t>5</a:t>
            </a:r>
          </a:p>
        </p:txBody>
      </p:sp>
      <p:sp>
        <p:nvSpPr>
          <p:cNvPr id="10" name="Rectangle 9">
            <a:extLst>
              <a:ext uri="{FF2B5EF4-FFF2-40B4-BE49-F238E27FC236}">
                <a16:creationId xmlns:a16="http://schemas.microsoft.com/office/drawing/2014/main" id="{15FD2B7E-771D-5E40-953A-ED78FF934449}"/>
              </a:ext>
            </a:extLst>
          </p:cNvPr>
          <p:cNvSpPr/>
          <p:nvPr/>
        </p:nvSpPr>
        <p:spPr>
          <a:xfrm>
            <a:off x="1131044" y="1744209"/>
            <a:ext cx="9741395" cy="523220"/>
          </a:xfrm>
          <a:prstGeom prst="rect">
            <a:avLst/>
          </a:prstGeom>
          <a:solidFill>
            <a:schemeClr val="tx1"/>
          </a:solidFill>
        </p:spPr>
        <p:txBody>
          <a:bodyPr wrap="square">
            <a:spAutoFit/>
          </a:bodyPr>
          <a:lstStyle/>
          <a:p>
            <a:pPr marL="342900" indent="-342900">
              <a:buFont typeface="Arial" panose="020B0604020202020204" pitchFamily="34" charset="0"/>
              <a:buChar char="•"/>
            </a:pPr>
            <a:r>
              <a:rPr lang="en-US" sz="2800" dirty="0">
                <a:solidFill>
                  <a:schemeClr val="bg1">
                    <a:lumMod val="85000"/>
                    <a:lumOff val="15000"/>
                  </a:schemeClr>
                </a:solidFill>
              </a:rPr>
              <a:t>Fully Automated – Large Scale Usability – Experimental design . </a:t>
            </a:r>
          </a:p>
        </p:txBody>
      </p:sp>
      <p:sp>
        <p:nvSpPr>
          <p:cNvPr id="13" name="Rectangle 12">
            <a:extLst>
              <a:ext uri="{FF2B5EF4-FFF2-40B4-BE49-F238E27FC236}">
                <a16:creationId xmlns:a16="http://schemas.microsoft.com/office/drawing/2014/main" id="{52800207-AE58-964C-89E8-D63F74FC1C81}"/>
              </a:ext>
            </a:extLst>
          </p:cNvPr>
          <p:cNvSpPr/>
          <p:nvPr/>
        </p:nvSpPr>
        <p:spPr>
          <a:xfrm>
            <a:off x="71769" y="6223494"/>
            <a:ext cx="10689641" cy="261610"/>
          </a:xfrm>
          <a:prstGeom prst="rect">
            <a:avLst/>
          </a:prstGeom>
        </p:spPr>
        <p:txBody>
          <a:bodyPr wrap="square">
            <a:spAutoFit/>
          </a:bodyPr>
          <a:lstStyle/>
          <a:p>
            <a:r>
              <a:rPr lang="en-US" sz="1050" dirty="0">
                <a:solidFill>
                  <a:srgbClr val="4730FC"/>
                </a:solidFill>
              </a:rPr>
              <a:t>*Stringer, C., Wang, T., </a:t>
            </a:r>
            <a:r>
              <a:rPr lang="en-US" sz="1050" dirty="0" err="1">
                <a:solidFill>
                  <a:srgbClr val="4730FC"/>
                </a:solidFill>
              </a:rPr>
              <a:t>Michaelos</a:t>
            </a:r>
            <a:r>
              <a:rPr lang="en-US" sz="1050" dirty="0">
                <a:solidFill>
                  <a:srgbClr val="4730FC"/>
                </a:solidFill>
              </a:rPr>
              <a:t>, M. </a:t>
            </a:r>
            <a:r>
              <a:rPr lang="en-US" sz="1050" i="1" dirty="0">
                <a:solidFill>
                  <a:srgbClr val="4730FC"/>
                </a:solidFill>
              </a:rPr>
              <a:t>et al.</a:t>
            </a:r>
            <a:r>
              <a:rPr lang="en-US" sz="1050" dirty="0">
                <a:solidFill>
                  <a:srgbClr val="4730FC"/>
                </a:solidFill>
              </a:rPr>
              <a:t> Cellpose: a generalist algorithm for cellular segmentation. </a:t>
            </a:r>
            <a:r>
              <a:rPr lang="en-US" sz="1050" i="1" dirty="0">
                <a:solidFill>
                  <a:srgbClr val="4730FC"/>
                </a:solidFill>
              </a:rPr>
              <a:t>Nat Methods</a:t>
            </a:r>
            <a:r>
              <a:rPr lang="en-US" sz="1050" dirty="0">
                <a:solidFill>
                  <a:srgbClr val="4730FC"/>
                </a:solidFill>
              </a:rPr>
              <a:t> </a:t>
            </a:r>
            <a:r>
              <a:rPr lang="en-US" sz="1050" b="1" dirty="0">
                <a:solidFill>
                  <a:srgbClr val="4730FC"/>
                </a:solidFill>
              </a:rPr>
              <a:t>18, </a:t>
            </a:r>
            <a:r>
              <a:rPr lang="en-US" sz="1050" dirty="0">
                <a:solidFill>
                  <a:srgbClr val="4730FC"/>
                </a:solidFill>
              </a:rPr>
              <a:t>100–106 (2021). </a:t>
            </a:r>
          </a:p>
        </p:txBody>
      </p:sp>
      <p:sp>
        <p:nvSpPr>
          <p:cNvPr id="14" name="Rectangle 13">
            <a:extLst>
              <a:ext uri="{FF2B5EF4-FFF2-40B4-BE49-F238E27FC236}">
                <a16:creationId xmlns:a16="http://schemas.microsoft.com/office/drawing/2014/main" id="{D722980D-7778-394B-B587-404B228EC517}"/>
              </a:ext>
            </a:extLst>
          </p:cNvPr>
          <p:cNvSpPr/>
          <p:nvPr/>
        </p:nvSpPr>
        <p:spPr>
          <a:xfrm>
            <a:off x="78855" y="6433498"/>
            <a:ext cx="11884545" cy="261610"/>
          </a:xfrm>
          <a:prstGeom prst="rect">
            <a:avLst/>
          </a:prstGeom>
        </p:spPr>
        <p:txBody>
          <a:bodyPr wrap="square">
            <a:spAutoFit/>
          </a:bodyPr>
          <a:lstStyle/>
          <a:p>
            <a:r>
              <a:rPr lang="en-US" sz="1050" dirty="0">
                <a:solidFill>
                  <a:srgbClr val="4730FC"/>
                </a:solidFill>
              </a:rPr>
              <a:t>**Allan, Daniel B., Caswell, Thomas, </a:t>
            </a:r>
            <a:r>
              <a:rPr lang="en-US" sz="1050" dirty="0" err="1">
                <a:solidFill>
                  <a:srgbClr val="4730FC"/>
                </a:solidFill>
              </a:rPr>
              <a:t>Keim</a:t>
            </a:r>
            <a:r>
              <a:rPr lang="en-US" sz="1050" dirty="0">
                <a:solidFill>
                  <a:srgbClr val="4730FC"/>
                </a:solidFill>
              </a:rPr>
              <a:t>, Nathan C., van der </a:t>
            </a:r>
            <a:r>
              <a:rPr lang="en-US" sz="1050" dirty="0" err="1">
                <a:solidFill>
                  <a:srgbClr val="4730FC"/>
                </a:solidFill>
              </a:rPr>
              <a:t>Wel</a:t>
            </a:r>
            <a:r>
              <a:rPr lang="en-US" sz="1050" dirty="0">
                <a:solidFill>
                  <a:srgbClr val="4730FC"/>
                </a:solidFill>
              </a:rPr>
              <a:t>, Casper M., &amp; Verweij, Ruben W. (2021, April 13). soft-matter/</a:t>
            </a:r>
            <a:r>
              <a:rPr lang="en-US" sz="1050" dirty="0" err="1">
                <a:solidFill>
                  <a:srgbClr val="4730FC"/>
                </a:solidFill>
              </a:rPr>
              <a:t>trackpy</a:t>
            </a:r>
            <a:r>
              <a:rPr lang="en-US" sz="1050" dirty="0">
                <a:solidFill>
                  <a:srgbClr val="4730FC"/>
                </a:solidFill>
              </a:rPr>
              <a:t>: Trackpy v0.5.0 (Version v0.5.0). http://</a:t>
            </a:r>
            <a:r>
              <a:rPr lang="en-US" sz="1050" dirty="0" err="1">
                <a:solidFill>
                  <a:srgbClr val="4730FC"/>
                </a:solidFill>
              </a:rPr>
              <a:t>doi.org</a:t>
            </a:r>
            <a:r>
              <a:rPr lang="en-US" sz="1050" dirty="0">
                <a:solidFill>
                  <a:srgbClr val="4730FC"/>
                </a:solidFill>
              </a:rPr>
              <a:t>/10.5281/zenodo.4682814</a:t>
            </a:r>
          </a:p>
        </p:txBody>
      </p:sp>
    </p:spTree>
    <p:extLst>
      <p:ext uri="{BB962C8B-B14F-4D97-AF65-F5344CB8AC3E}">
        <p14:creationId xmlns:p14="http://schemas.microsoft.com/office/powerpoint/2010/main" val="2361791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CBAF460-C50B-D643-8912-6713B905AC7A}"/>
              </a:ext>
            </a:extLst>
          </p:cNvPr>
          <p:cNvGrpSpPr/>
          <p:nvPr/>
        </p:nvGrpSpPr>
        <p:grpSpPr>
          <a:xfrm>
            <a:off x="111512" y="860501"/>
            <a:ext cx="11987561" cy="5929308"/>
            <a:chOff x="111512" y="860501"/>
            <a:chExt cx="11987561" cy="5929308"/>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Microscope outline">
              <a:extLst>
                <a:ext uri="{FF2B5EF4-FFF2-40B4-BE49-F238E27FC236}">
                  <a16:creationId xmlns:a16="http://schemas.microsoft.com/office/drawing/2014/main" id="{F3DF1E95-2645-8144-BAE7-A9B41FDCA8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Software development</a:t>
            </a:r>
          </a:p>
        </p:txBody>
      </p:sp>
      <p:sp>
        <p:nvSpPr>
          <p:cNvPr id="5" name="Title 1">
            <a:extLst>
              <a:ext uri="{FF2B5EF4-FFF2-40B4-BE49-F238E27FC236}">
                <a16:creationId xmlns:a16="http://schemas.microsoft.com/office/drawing/2014/main" id="{C25841F4-B7E3-5A46-90B5-36EB9FD5BBCD}"/>
              </a:ext>
            </a:extLst>
          </p:cNvPr>
          <p:cNvSpPr txBox="1">
            <a:spLocks/>
          </p:cNvSpPr>
          <p:nvPr/>
        </p:nvSpPr>
        <p:spPr>
          <a:xfrm>
            <a:off x="1593429" y="3162236"/>
            <a:ext cx="3280005"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Source code</a:t>
            </a:r>
          </a:p>
        </p:txBody>
      </p:sp>
      <p:sp>
        <p:nvSpPr>
          <p:cNvPr id="11" name="Title 1">
            <a:extLst>
              <a:ext uri="{FF2B5EF4-FFF2-40B4-BE49-F238E27FC236}">
                <a16:creationId xmlns:a16="http://schemas.microsoft.com/office/drawing/2014/main" id="{C6E74ED5-12D5-A74D-8089-497577BC6582}"/>
              </a:ext>
            </a:extLst>
          </p:cNvPr>
          <p:cNvSpPr txBox="1">
            <a:spLocks/>
          </p:cNvSpPr>
          <p:nvPr/>
        </p:nvSpPr>
        <p:spPr>
          <a:xfrm>
            <a:off x="6751780" y="3162237"/>
            <a:ext cx="4840945"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User Interface</a:t>
            </a:r>
          </a:p>
        </p:txBody>
      </p:sp>
      <p:sp>
        <p:nvSpPr>
          <p:cNvPr id="16" name="TextBox 15">
            <a:extLst>
              <a:ext uri="{FF2B5EF4-FFF2-40B4-BE49-F238E27FC236}">
                <a16:creationId xmlns:a16="http://schemas.microsoft.com/office/drawing/2014/main" id="{B0CEC966-B9C0-9841-A1F5-0217DC877143}"/>
              </a:ext>
            </a:extLst>
          </p:cNvPr>
          <p:cNvSpPr txBox="1"/>
          <p:nvPr/>
        </p:nvSpPr>
        <p:spPr>
          <a:xfrm>
            <a:off x="822961" y="4124319"/>
            <a:ext cx="562722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85000"/>
                    <a:lumOff val="15000"/>
                  </a:schemeClr>
                </a:solidFill>
              </a:rPr>
              <a:t>Open source – written on python</a:t>
            </a:r>
          </a:p>
          <a:p>
            <a:pPr marL="457200" indent="-457200">
              <a:buFont typeface="Arial" panose="020B0604020202020204" pitchFamily="34" charset="0"/>
              <a:buChar char="•"/>
            </a:pPr>
            <a:r>
              <a:rPr lang="en-US" sz="2800" dirty="0">
                <a:solidFill>
                  <a:schemeClr val="bg1">
                    <a:lumMod val="85000"/>
                    <a:lumOff val="15000"/>
                  </a:schemeClr>
                </a:solidFill>
              </a:rPr>
              <a:t>OOP / 20 Classes</a:t>
            </a:r>
          </a:p>
          <a:p>
            <a:pPr marL="457200" indent="-457200">
              <a:buFont typeface="Arial" panose="020B0604020202020204" pitchFamily="34" charset="0"/>
              <a:buChar char="•"/>
            </a:pPr>
            <a:r>
              <a:rPr lang="en-US" sz="2800" dirty="0" err="1">
                <a:solidFill>
                  <a:schemeClr val="bg1">
                    <a:lumMod val="85000"/>
                    <a:lumOff val="15000"/>
                  </a:schemeClr>
                </a:solidFill>
              </a:rPr>
              <a:t>Github</a:t>
            </a:r>
            <a:r>
              <a:rPr lang="en-US" sz="2800" dirty="0">
                <a:solidFill>
                  <a:schemeClr val="bg1">
                    <a:lumMod val="85000"/>
                    <a:lumOff val="15000"/>
                  </a:schemeClr>
                </a:solidFill>
              </a:rPr>
              <a:t> &amp; PIP</a:t>
            </a:r>
          </a:p>
        </p:txBody>
      </p:sp>
      <p:sp>
        <p:nvSpPr>
          <p:cNvPr id="17" name="TextBox 16">
            <a:extLst>
              <a:ext uri="{FF2B5EF4-FFF2-40B4-BE49-F238E27FC236}">
                <a16:creationId xmlns:a16="http://schemas.microsoft.com/office/drawing/2014/main" id="{12F88813-A0CC-6E45-B739-53A5DCFE428A}"/>
              </a:ext>
            </a:extLst>
          </p:cNvPr>
          <p:cNvSpPr txBox="1"/>
          <p:nvPr/>
        </p:nvSpPr>
        <p:spPr>
          <a:xfrm>
            <a:off x="6607629" y="4047394"/>
            <a:ext cx="533400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err="1">
                <a:solidFill>
                  <a:schemeClr val="bg1">
                    <a:lumMod val="85000"/>
                    <a:lumOff val="15000"/>
                  </a:schemeClr>
                </a:solidFill>
              </a:rPr>
              <a:t>Jupyter</a:t>
            </a:r>
            <a:r>
              <a:rPr lang="en-US" sz="2800" dirty="0">
                <a:solidFill>
                  <a:schemeClr val="bg1">
                    <a:lumMod val="85000"/>
                    <a:lumOff val="15000"/>
                  </a:schemeClr>
                </a:solidFill>
              </a:rPr>
              <a:t> notebooks</a:t>
            </a:r>
          </a:p>
          <a:p>
            <a:pPr marL="457200" indent="-457200">
              <a:buFont typeface="Arial" panose="020B0604020202020204" pitchFamily="34" charset="0"/>
              <a:buChar char="•"/>
            </a:pPr>
            <a:r>
              <a:rPr lang="en-US" sz="2800" dirty="0">
                <a:solidFill>
                  <a:schemeClr val="bg1">
                    <a:lumMod val="85000"/>
                    <a:lumOff val="15000"/>
                  </a:schemeClr>
                </a:solidFill>
              </a:rPr>
              <a:t>Google </a:t>
            </a:r>
            <a:r>
              <a:rPr lang="en-US" sz="2800" dirty="0" err="1">
                <a:solidFill>
                  <a:schemeClr val="bg1">
                    <a:lumMod val="85000"/>
                    <a:lumOff val="15000"/>
                  </a:schemeClr>
                </a:solidFill>
              </a:rPr>
              <a:t>Colab</a:t>
            </a:r>
            <a:r>
              <a:rPr lang="en-US" sz="2800" dirty="0">
                <a:solidFill>
                  <a:schemeClr val="bg1">
                    <a:lumMod val="85000"/>
                    <a:lumOff val="15000"/>
                  </a:schemeClr>
                </a:solidFill>
              </a:rPr>
              <a:t> / Linux cluster</a:t>
            </a:r>
          </a:p>
          <a:p>
            <a:pPr marL="457200" indent="-457200">
              <a:buFont typeface="Arial" panose="020B0604020202020204" pitchFamily="34" charset="0"/>
              <a:buChar char="•"/>
            </a:pPr>
            <a:r>
              <a:rPr lang="en-US" sz="2800" dirty="0">
                <a:solidFill>
                  <a:schemeClr val="bg1">
                    <a:lumMod val="85000"/>
                    <a:lumOff val="15000"/>
                  </a:schemeClr>
                </a:solidFill>
              </a:rPr>
              <a:t>HTML Documentation - Sphynx</a:t>
            </a:r>
          </a:p>
        </p:txBody>
      </p:sp>
      <p:pic>
        <p:nvPicPr>
          <p:cNvPr id="19" name="Graphic 18" descr="Cmd Terminal with solid fill">
            <a:extLst>
              <a:ext uri="{FF2B5EF4-FFF2-40B4-BE49-F238E27FC236}">
                <a16:creationId xmlns:a16="http://schemas.microsoft.com/office/drawing/2014/main" id="{BA53151E-E293-6445-88A2-C389A93AA4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6231" y="2301296"/>
            <a:ext cx="914400" cy="914400"/>
          </a:xfrm>
          <a:prstGeom prst="rect">
            <a:avLst/>
          </a:prstGeom>
        </p:spPr>
      </p:pic>
      <p:pic>
        <p:nvPicPr>
          <p:cNvPr id="30" name="Graphic 29" descr="Blog with solid fill">
            <a:extLst>
              <a:ext uri="{FF2B5EF4-FFF2-40B4-BE49-F238E27FC236}">
                <a16:creationId xmlns:a16="http://schemas.microsoft.com/office/drawing/2014/main" id="{5E3A0A0E-8CA1-F340-863A-C477CEE83C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5052" y="2301296"/>
            <a:ext cx="914400" cy="914400"/>
          </a:xfrm>
          <a:prstGeom prst="rect">
            <a:avLst/>
          </a:prstGeom>
        </p:spPr>
      </p:pic>
      <p:sp>
        <p:nvSpPr>
          <p:cNvPr id="12" name="TextBox 11">
            <a:extLst>
              <a:ext uri="{FF2B5EF4-FFF2-40B4-BE49-F238E27FC236}">
                <a16:creationId xmlns:a16="http://schemas.microsoft.com/office/drawing/2014/main" id="{4A99775C-EC67-244E-94CF-28AE774F4C1F}"/>
              </a:ext>
            </a:extLst>
          </p:cNvPr>
          <p:cNvSpPr txBox="1"/>
          <p:nvPr/>
        </p:nvSpPr>
        <p:spPr>
          <a:xfrm>
            <a:off x="353342" y="5728448"/>
            <a:ext cx="3630674" cy="646331"/>
          </a:xfrm>
          <a:prstGeom prst="rect">
            <a:avLst/>
          </a:prstGeom>
          <a:noFill/>
        </p:spPr>
        <p:txBody>
          <a:bodyPr wrap="none" rtlCol="0">
            <a:spAutoFit/>
          </a:bodyPr>
          <a:lstStyle/>
          <a:p>
            <a:r>
              <a:rPr lang="en-US" dirty="0">
                <a:solidFill>
                  <a:srgbClr val="4730FC"/>
                </a:solidFill>
              </a:rPr>
              <a:t>OOP : Object Oriented Programming</a:t>
            </a:r>
          </a:p>
          <a:p>
            <a:r>
              <a:rPr lang="en-US" dirty="0">
                <a:solidFill>
                  <a:srgbClr val="4730FC"/>
                </a:solidFill>
              </a:rPr>
              <a:t>PIP : Package Installer for Python</a:t>
            </a:r>
          </a:p>
        </p:txBody>
      </p:sp>
    </p:spTree>
    <p:extLst>
      <p:ext uri="{BB962C8B-B14F-4D97-AF65-F5344CB8AC3E}">
        <p14:creationId xmlns:p14="http://schemas.microsoft.com/office/powerpoint/2010/main" val="336843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CBAF460-C50B-D643-8912-6713B905AC7A}"/>
              </a:ext>
            </a:extLst>
          </p:cNvPr>
          <p:cNvGrpSpPr/>
          <p:nvPr/>
        </p:nvGrpSpPr>
        <p:grpSpPr>
          <a:xfrm>
            <a:off x="111512" y="860501"/>
            <a:ext cx="11987561" cy="5929308"/>
            <a:chOff x="111512" y="860501"/>
            <a:chExt cx="11987561" cy="5929308"/>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Microscope outline">
              <a:extLst>
                <a:ext uri="{FF2B5EF4-FFF2-40B4-BE49-F238E27FC236}">
                  <a16:creationId xmlns:a16="http://schemas.microsoft.com/office/drawing/2014/main" id="{F3DF1E95-2645-8144-BAE7-A9B41FDCA8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2" name="Rectangle 1">
            <a:extLst>
              <a:ext uri="{FF2B5EF4-FFF2-40B4-BE49-F238E27FC236}">
                <a16:creationId xmlns:a16="http://schemas.microsoft.com/office/drawing/2014/main" id="{CA4FF362-8B81-7A42-89EF-9636FA88A558}"/>
              </a:ext>
            </a:extLst>
          </p:cNvPr>
          <p:cNvSpPr/>
          <p:nvPr/>
        </p:nvSpPr>
        <p:spPr>
          <a:xfrm>
            <a:off x="4715999" y="2472232"/>
            <a:ext cx="3097268" cy="2741779"/>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6EF384E-306A-A645-90CB-AB45070C5571}"/>
              </a:ext>
            </a:extLst>
          </p:cNvPr>
          <p:cNvGrpSpPr/>
          <p:nvPr/>
        </p:nvGrpSpPr>
        <p:grpSpPr>
          <a:xfrm>
            <a:off x="6014051" y="2809688"/>
            <a:ext cx="1842284" cy="914400"/>
            <a:chOff x="4315680" y="3242763"/>
            <a:chExt cx="1842284" cy="914400"/>
          </a:xfrm>
        </p:grpSpPr>
        <p:pic>
          <p:nvPicPr>
            <p:cNvPr id="18" name="Graphic 17" descr="Settings with solid fill">
              <a:extLst>
                <a:ext uri="{FF2B5EF4-FFF2-40B4-BE49-F238E27FC236}">
                  <a16:creationId xmlns:a16="http://schemas.microsoft.com/office/drawing/2014/main" id="{B532BDBC-5A80-874D-9BE4-FAF9126CA0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64" y="3242763"/>
              <a:ext cx="914400" cy="914400"/>
            </a:xfrm>
            <a:prstGeom prst="rect">
              <a:avLst/>
            </a:prstGeom>
          </p:spPr>
        </p:pic>
        <p:pic>
          <p:nvPicPr>
            <p:cNvPr id="20" name="Graphic 19" descr="User with solid fill">
              <a:extLst>
                <a:ext uri="{FF2B5EF4-FFF2-40B4-BE49-F238E27FC236}">
                  <a16:creationId xmlns:a16="http://schemas.microsoft.com/office/drawing/2014/main" id="{D27483F3-E6B6-A847-88AB-B87874CF85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5680" y="3242763"/>
              <a:ext cx="914400" cy="914400"/>
            </a:xfrm>
            <a:prstGeom prst="rect">
              <a:avLst/>
            </a:prstGeom>
          </p:spPr>
        </p:pic>
      </p:grpSp>
      <p:sp>
        <p:nvSpPr>
          <p:cNvPr id="21" name="Title 1">
            <a:extLst>
              <a:ext uri="{FF2B5EF4-FFF2-40B4-BE49-F238E27FC236}">
                <a16:creationId xmlns:a16="http://schemas.microsoft.com/office/drawing/2014/main" id="{0C1815D0-DECD-2943-B9E7-687983D58208}"/>
              </a:ext>
            </a:extLst>
          </p:cNvPr>
          <p:cNvSpPr txBox="1">
            <a:spLocks/>
          </p:cNvSpPr>
          <p:nvPr/>
        </p:nvSpPr>
        <p:spPr>
          <a:xfrm>
            <a:off x="5400530" y="3812523"/>
            <a:ext cx="3097268"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tuning </a:t>
            </a:r>
          </a:p>
          <a:p>
            <a:pPr algn="ctr"/>
            <a:r>
              <a:rPr lang="en-US" sz="3600" dirty="0">
                <a:solidFill>
                  <a:srgbClr val="4730FC"/>
                </a:solidFill>
                <a:latin typeface="+mn-lt"/>
              </a:rPr>
              <a:t>parameters</a:t>
            </a:r>
          </a:p>
        </p:txBody>
      </p:sp>
      <p:sp>
        <p:nvSpPr>
          <p:cNvPr id="28" name="Title 1">
            <a:extLst>
              <a:ext uri="{FF2B5EF4-FFF2-40B4-BE49-F238E27FC236}">
                <a16:creationId xmlns:a16="http://schemas.microsoft.com/office/drawing/2014/main" id="{4C3C48C9-9693-3D4F-B713-21739475EA37}"/>
              </a:ext>
            </a:extLst>
          </p:cNvPr>
          <p:cNvSpPr txBox="1">
            <a:spLocks/>
          </p:cNvSpPr>
          <p:nvPr/>
        </p:nvSpPr>
        <p:spPr>
          <a:xfrm>
            <a:off x="1985554" y="4148343"/>
            <a:ext cx="3505200" cy="1015663"/>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large process(es)</a:t>
            </a:r>
          </a:p>
          <a:p>
            <a:pPr algn="ctr"/>
            <a:r>
              <a:rPr lang="en-US" sz="2400" dirty="0">
                <a:solidFill>
                  <a:srgbClr val="4730FC"/>
                </a:solidFill>
                <a:latin typeface="+mn-lt"/>
              </a:rPr>
              <a:t>Segmentation/tracking</a:t>
            </a:r>
            <a:endParaRPr lang="en-US" sz="3600" dirty="0">
              <a:solidFill>
                <a:srgbClr val="4730FC"/>
              </a:solidFill>
              <a:latin typeface="+mn-lt"/>
            </a:endParaRPr>
          </a:p>
        </p:txBody>
      </p:sp>
      <p:grpSp>
        <p:nvGrpSpPr>
          <p:cNvPr id="32" name="Group 31">
            <a:extLst>
              <a:ext uri="{FF2B5EF4-FFF2-40B4-BE49-F238E27FC236}">
                <a16:creationId xmlns:a16="http://schemas.microsoft.com/office/drawing/2014/main" id="{30C975A0-7C4B-F54D-AF88-5551A5E1617C}"/>
              </a:ext>
            </a:extLst>
          </p:cNvPr>
          <p:cNvGrpSpPr/>
          <p:nvPr/>
        </p:nvGrpSpPr>
        <p:grpSpPr>
          <a:xfrm>
            <a:off x="2650846" y="2285424"/>
            <a:ext cx="1962928" cy="1962928"/>
            <a:chOff x="696028" y="2739199"/>
            <a:chExt cx="1962928" cy="1962928"/>
          </a:xfrm>
        </p:grpSpPr>
        <p:pic>
          <p:nvPicPr>
            <p:cNvPr id="29" name="Graphic 28" descr="Arrow circle with solid fill">
              <a:extLst>
                <a:ext uri="{FF2B5EF4-FFF2-40B4-BE49-F238E27FC236}">
                  <a16:creationId xmlns:a16="http://schemas.microsoft.com/office/drawing/2014/main" id="{5D1A9CB1-99EE-1741-93F7-225F76FD8D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6028" y="2739199"/>
              <a:ext cx="1962928" cy="1962928"/>
            </a:xfrm>
            <a:prstGeom prst="rect">
              <a:avLst/>
            </a:prstGeom>
          </p:spPr>
        </p:pic>
        <p:pic>
          <p:nvPicPr>
            <p:cNvPr id="31" name="Graphic 30" descr="Computer with solid fill">
              <a:extLst>
                <a:ext uri="{FF2B5EF4-FFF2-40B4-BE49-F238E27FC236}">
                  <a16:creationId xmlns:a16="http://schemas.microsoft.com/office/drawing/2014/main" id="{8378D1AA-694E-2143-9A5F-0D8249F6CB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40181" y="3369418"/>
              <a:ext cx="683264" cy="683264"/>
            </a:xfrm>
            <a:prstGeom prst="rect">
              <a:avLst/>
            </a:prstGeom>
          </p:spPr>
        </p:pic>
      </p:grpSp>
      <p:sp>
        <p:nvSpPr>
          <p:cNvPr id="39" name="Rectangle 38">
            <a:extLst>
              <a:ext uri="{FF2B5EF4-FFF2-40B4-BE49-F238E27FC236}">
                <a16:creationId xmlns:a16="http://schemas.microsoft.com/office/drawing/2014/main" id="{7C8FACFB-C4B9-D14F-884A-F725FF997B1D}"/>
              </a:ext>
            </a:extLst>
          </p:cNvPr>
          <p:cNvSpPr/>
          <p:nvPr/>
        </p:nvSpPr>
        <p:spPr>
          <a:xfrm>
            <a:off x="2043039" y="2341678"/>
            <a:ext cx="339691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E39FBDE-4486-EE43-A373-56BD5BE393EE}"/>
              </a:ext>
            </a:extLst>
          </p:cNvPr>
          <p:cNvGrpSpPr/>
          <p:nvPr/>
        </p:nvGrpSpPr>
        <p:grpSpPr>
          <a:xfrm>
            <a:off x="5617150" y="2310836"/>
            <a:ext cx="6279875" cy="3192557"/>
            <a:chOff x="5642554" y="2260036"/>
            <a:chExt cx="6279875" cy="3192557"/>
          </a:xfrm>
        </p:grpSpPr>
        <p:grpSp>
          <p:nvGrpSpPr>
            <p:cNvPr id="34" name="Group 33">
              <a:extLst>
                <a:ext uri="{FF2B5EF4-FFF2-40B4-BE49-F238E27FC236}">
                  <a16:creationId xmlns:a16="http://schemas.microsoft.com/office/drawing/2014/main" id="{7B8B7067-6341-8A41-89D1-95A8E1F426C0}"/>
                </a:ext>
              </a:extLst>
            </p:cNvPr>
            <p:cNvGrpSpPr>
              <a:grpSpLocks noChangeAspect="1"/>
            </p:cNvGrpSpPr>
            <p:nvPr/>
          </p:nvGrpSpPr>
          <p:grpSpPr>
            <a:xfrm>
              <a:off x="8374575" y="2421433"/>
              <a:ext cx="2775894" cy="2741778"/>
              <a:chOff x="4685859" y="2157564"/>
              <a:chExt cx="3205711" cy="3166314"/>
            </a:xfrm>
          </p:grpSpPr>
          <p:cxnSp>
            <p:nvCxnSpPr>
              <p:cNvPr id="3" name="Straight Connector 2">
                <a:extLst>
                  <a:ext uri="{FF2B5EF4-FFF2-40B4-BE49-F238E27FC236}">
                    <a16:creationId xmlns:a16="http://schemas.microsoft.com/office/drawing/2014/main" id="{316AF947-D303-A941-8165-27C0DEFF1C54}"/>
                  </a:ext>
                </a:extLst>
              </p:cNvPr>
              <p:cNvCxnSpPr>
                <a:cxnSpLocks/>
              </p:cNvCxnSpPr>
              <p:nvPr/>
            </p:nvCxnSpPr>
            <p:spPr>
              <a:xfrm>
                <a:off x="5290456" y="2431979"/>
                <a:ext cx="0" cy="2558143"/>
              </a:xfrm>
              <a:prstGeom prst="line">
                <a:avLst/>
              </a:prstGeom>
              <a:ln w="76200">
                <a:solidFill>
                  <a:srgbClr val="4730FC"/>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1AF8145-AE2C-6A43-A631-646324B95CEE}"/>
                  </a:ext>
                </a:extLst>
              </p:cNvPr>
              <p:cNvGrpSpPr/>
              <p:nvPr/>
            </p:nvGrpSpPr>
            <p:grpSpPr>
              <a:xfrm>
                <a:off x="4685859" y="2157564"/>
                <a:ext cx="3205711" cy="3166314"/>
                <a:chOff x="4685859" y="2157564"/>
                <a:chExt cx="3205711" cy="3166314"/>
              </a:xfrm>
            </p:grpSpPr>
            <p:cxnSp>
              <p:nvCxnSpPr>
                <p:cNvPr id="15" name="Straight Connector 14">
                  <a:extLst>
                    <a:ext uri="{FF2B5EF4-FFF2-40B4-BE49-F238E27FC236}">
                      <a16:creationId xmlns:a16="http://schemas.microsoft.com/office/drawing/2014/main" id="{41436A73-794F-C34D-AFBA-DAD378B9752F}"/>
                    </a:ext>
                  </a:extLst>
                </p:cNvPr>
                <p:cNvCxnSpPr>
                  <a:cxnSpLocks/>
                </p:cNvCxnSpPr>
                <p:nvPr/>
              </p:nvCxnSpPr>
              <p:spPr>
                <a:xfrm flipH="1">
                  <a:off x="5290457" y="4982245"/>
                  <a:ext cx="2601113" cy="7877"/>
                </a:xfrm>
                <a:prstGeom prst="line">
                  <a:avLst/>
                </a:prstGeom>
                <a:ln w="76200">
                  <a:solidFill>
                    <a:srgbClr val="4730FC"/>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4D2C224D-13B8-6740-B18B-24FE428093D5}"/>
                    </a:ext>
                  </a:extLst>
                </p:cNvPr>
                <p:cNvSpPr txBox="1">
                  <a:spLocks/>
                </p:cNvSpPr>
                <p:nvPr/>
              </p:nvSpPr>
              <p:spPr>
                <a:xfrm rot="16200000">
                  <a:off x="3401266" y="3442157"/>
                  <a:ext cx="3166314" cy="597127"/>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Target (#spots)</a:t>
                  </a:r>
                </a:p>
              </p:txBody>
            </p:sp>
            <p:sp>
              <p:nvSpPr>
                <p:cNvPr id="7" name="Freeform 6">
                  <a:extLst>
                    <a:ext uri="{FF2B5EF4-FFF2-40B4-BE49-F238E27FC236}">
                      <a16:creationId xmlns:a16="http://schemas.microsoft.com/office/drawing/2014/main" id="{54373C6E-BE9C-4343-8AFE-7D50B00E7B52}"/>
                    </a:ext>
                  </a:extLst>
                </p:cNvPr>
                <p:cNvSpPr/>
                <p:nvPr/>
              </p:nvSpPr>
              <p:spPr>
                <a:xfrm>
                  <a:off x="5294304" y="2624701"/>
                  <a:ext cx="2597265" cy="2191925"/>
                </a:xfrm>
                <a:custGeom>
                  <a:avLst/>
                  <a:gdLst>
                    <a:gd name="connsiteX0" fmla="*/ 0 w 3951514"/>
                    <a:gd name="connsiteY0" fmla="*/ 1146896 h 2191925"/>
                    <a:gd name="connsiteX1" fmla="*/ 816428 w 3951514"/>
                    <a:gd name="connsiteY1" fmla="*/ 3896 h 2191925"/>
                    <a:gd name="connsiteX2" fmla="*/ 2873828 w 3951514"/>
                    <a:gd name="connsiteY2" fmla="*/ 1495239 h 2191925"/>
                    <a:gd name="connsiteX3" fmla="*/ 3951514 w 3951514"/>
                    <a:gd name="connsiteY3" fmla="*/ 2191925 h 2191925"/>
                  </a:gdLst>
                  <a:ahLst/>
                  <a:cxnLst>
                    <a:cxn ang="0">
                      <a:pos x="connsiteX0" y="connsiteY0"/>
                    </a:cxn>
                    <a:cxn ang="0">
                      <a:pos x="connsiteX1" y="connsiteY1"/>
                    </a:cxn>
                    <a:cxn ang="0">
                      <a:pos x="connsiteX2" y="connsiteY2"/>
                    </a:cxn>
                    <a:cxn ang="0">
                      <a:pos x="connsiteX3" y="connsiteY3"/>
                    </a:cxn>
                  </a:cxnLst>
                  <a:rect l="l" t="t" r="r" b="b"/>
                  <a:pathLst>
                    <a:path w="3951514" h="2191925">
                      <a:moveTo>
                        <a:pt x="0" y="1146896"/>
                      </a:moveTo>
                      <a:cubicBezTo>
                        <a:pt x="168728" y="546367"/>
                        <a:pt x="337457" y="-54161"/>
                        <a:pt x="816428" y="3896"/>
                      </a:cubicBezTo>
                      <a:cubicBezTo>
                        <a:pt x="1295399" y="61953"/>
                        <a:pt x="2351314" y="1130568"/>
                        <a:pt x="2873828" y="1495239"/>
                      </a:cubicBezTo>
                      <a:cubicBezTo>
                        <a:pt x="3396342" y="1859910"/>
                        <a:pt x="3673928" y="2025917"/>
                        <a:pt x="3951514" y="2191925"/>
                      </a:cubicBezTo>
                    </a:path>
                  </a:pathLst>
                </a:custGeom>
                <a:noFill/>
                <a:ln w="57150">
                  <a:solidFill>
                    <a:srgbClr val="FC4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6AA2A3C-9241-3E48-A756-0A4B8F4E0027}"/>
                    </a:ext>
                  </a:extLst>
                </p:cNvPr>
                <p:cNvCxnSpPr>
                  <a:cxnSpLocks/>
                </p:cNvCxnSpPr>
                <p:nvPr/>
              </p:nvCxnSpPr>
              <p:spPr>
                <a:xfrm>
                  <a:off x="5780311" y="2431979"/>
                  <a:ext cx="0" cy="2554503"/>
                </a:xfrm>
                <a:prstGeom prst="line">
                  <a:avLst/>
                </a:prstGeom>
                <a:ln w="38100">
                  <a:solidFill>
                    <a:srgbClr val="4730FC"/>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CC1B7A-4126-CD45-867B-72D139E8B796}"/>
                    </a:ext>
                  </a:extLst>
                </p:cNvPr>
                <p:cNvCxnSpPr>
                  <a:cxnSpLocks/>
                </p:cNvCxnSpPr>
                <p:nvPr/>
              </p:nvCxnSpPr>
              <p:spPr>
                <a:xfrm flipH="1">
                  <a:off x="5286609" y="2604738"/>
                  <a:ext cx="2424270" cy="20496"/>
                </a:xfrm>
                <a:prstGeom prst="line">
                  <a:avLst/>
                </a:prstGeom>
                <a:ln w="38100">
                  <a:solidFill>
                    <a:srgbClr val="4730FC"/>
                  </a:solidFill>
                  <a:prstDash val="dash"/>
                </a:ln>
              </p:spPr>
              <p:style>
                <a:lnRef idx="1">
                  <a:schemeClr val="accent1"/>
                </a:lnRef>
                <a:fillRef idx="0">
                  <a:schemeClr val="accent1"/>
                </a:fillRef>
                <a:effectRef idx="0">
                  <a:schemeClr val="accent1"/>
                </a:effectRef>
                <a:fontRef idx="minor">
                  <a:schemeClr val="tx1"/>
                </a:fontRef>
              </p:style>
            </p:cxnSp>
          </p:grpSp>
        </p:grpSp>
        <p:sp>
          <p:nvSpPr>
            <p:cNvPr id="35" name="Title 1">
              <a:extLst>
                <a:ext uri="{FF2B5EF4-FFF2-40B4-BE49-F238E27FC236}">
                  <a16:creationId xmlns:a16="http://schemas.microsoft.com/office/drawing/2014/main" id="{BFC999C2-1593-A94A-B761-F7486547394E}"/>
                </a:ext>
              </a:extLst>
            </p:cNvPr>
            <p:cNvSpPr txBox="1">
              <a:spLocks/>
            </p:cNvSpPr>
            <p:nvPr/>
          </p:nvSpPr>
          <p:spPr>
            <a:xfrm>
              <a:off x="8186792" y="4935528"/>
              <a:ext cx="3735637"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Process parameters</a:t>
              </a:r>
            </a:p>
          </p:txBody>
        </p:sp>
        <p:sp>
          <p:nvSpPr>
            <p:cNvPr id="36" name="Title 1">
              <a:extLst>
                <a:ext uri="{FF2B5EF4-FFF2-40B4-BE49-F238E27FC236}">
                  <a16:creationId xmlns:a16="http://schemas.microsoft.com/office/drawing/2014/main" id="{928EF47B-C47E-F145-ACBF-4E63B69EDDDE}"/>
                </a:ext>
              </a:extLst>
            </p:cNvPr>
            <p:cNvSpPr txBox="1">
              <a:spLocks/>
            </p:cNvSpPr>
            <p:nvPr/>
          </p:nvSpPr>
          <p:spPr>
            <a:xfrm>
              <a:off x="8471695" y="2260036"/>
              <a:ext cx="2672571" cy="4616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FC4330"/>
                  </a:solidFill>
                  <a:latin typeface="+mn-lt"/>
                </a:rPr>
                <a:t>selected parameter(s)</a:t>
              </a:r>
            </a:p>
          </p:txBody>
        </p:sp>
        <p:sp>
          <p:nvSpPr>
            <p:cNvPr id="41" name="Rectangle 40">
              <a:extLst>
                <a:ext uri="{FF2B5EF4-FFF2-40B4-BE49-F238E27FC236}">
                  <a16:creationId xmlns:a16="http://schemas.microsoft.com/office/drawing/2014/main" id="{36398499-5139-1149-8F9E-D32DE0FB8520}"/>
                </a:ext>
              </a:extLst>
            </p:cNvPr>
            <p:cNvSpPr/>
            <p:nvPr/>
          </p:nvSpPr>
          <p:spPr>
            <a:xfrm>
              <a:off x="5642554" y="2290878"/>
              <a:ext cx="592215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Graphic 43" descr="Transfer with solid fill">
            <a:extLst>
              <a:ext uri="{FF2B5EF4-FFF2-40B4-BE49-F238E27FC236}">
                <a16:creationId xmlns:a16="http://schemas.microsoft.com/office/drawing/2014/main" id="{6BEF5241-2EE5-C94D-AC82-3BC3991301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59728" y="4787661"/>
            <a:ext cx="715732" cy="715732"/>
          </a:xfrm>
          <a:prstGeom prst="rect">
            <a:avLst/>
          </a:prstGeom>
        </p:spPr>
      </p:pic>
      <p:sp>
        <p:nvSpPr>
          <p:cNvPr id="48" name="Rounded Rectangle 47">
            <a:extLst>
              <a:ext uri="{FF2B5EF4-FFF2-40B4-BE49-F238E27FC236}">
                <a16:creationId xmlns:a16="http://schemas.microsoft.com/office/drawing/2014/main" id="{D6EAC70C-89BD-FC46-A57E-1905BA8AD19D}"/>
              </a:ext>
            </a:extLst>
          </p:cNvPr>
          <p:cNvSpPr/>
          <p:nvPr/>
        </p:nvSpPr>
        <p:spPr>
          <a:xfrm>
            <a:off x="5766866" y="5520121"/>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Elbow Connector 55">
            <a:extLst>
              <a:ext uri="{FF2B5EF4-FFF2-40B4-BE49-F238E27FC236}">
                <a16:creationId xmlns:a16="http://schemas.microsoft.com/office/drawing/2014/main" id="{5FAF3945-1020-0044-A323-29113D91A822}"/>
              </a:ext>
            </a:extLst>
          </p:cNvPr>
          <p:cNvCxnSpPr/>
          <p:nvPr/>
        </p:nvCxnSpPr>
        <p:spPr>
          <a:xfrm rot="10800000" flipV="1">
            <a:off x="6850119" y="5431686"/>
            <a:ext cx="2990729" cy="666324"/>
          </a:xfrm>
          <a:prstGeom prst="bentConnector3">
            <a:avLst>
              <a:gd name="adj1" fmla="val 37"/>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36350534-5AEE-B744-AD95-FF2DB5113D4D}"/>
              </a:ext>
            </a:extLst>
          </p:cNvPr>
          <p:cNvSpPr txBox="1">
            <a:spLocks/>
          </p:cNvSpPr>
          <p:nvPr/>
        </p:nvSpPr>
        <p:spPr>
          <a:xfrm>
            <a:off x="5617150" y="6219981"/>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Data</a:t>
            </a:r>
          </a:p>
        </p:txBody>
      </p:sp>
      <p:grpSp>
        <p:nvGrpSpPr>
          <p:cNvPr id="43" name="Group 42">
            <a:extLst>
              <a:ext uri="{FF2B5EF4-FFF2-40B4-BE49-F238E27FC236}">
                <a16:creationId xmlns:a16="http://schemas.microsoft.com/office/drawing/2014/main" id="{1E1D46F8-C5B3-0247-9E47-5E9FE15A37C8}"/>
              </a:ext>
            </a:extLst>
          </p:cNvPr>
          <p:cNvGrpSpPr/>
          <p:nvPr/>
        </p:nvGrpSpPr>
        <p:grpSpPr>
          <a:xfrm>
            <a:off x="315598" y="3306544"/>
            <a:ext cx="1083252" cy="1155779"/>
            <a:chOff x="7364639" y="1976575"/>
            <a:chExt cx="1083252" cy="1155779"/>
          </a:xfrm>
        </p:grpSpPr>
        <p:sp>
          <p:nvSpPr>
            <p:cNvPr id="55" name="Rounded Rectangle 54">
              <a:extLst>
                <a:ext uri="{FF2B5EF4-FFF2-40B4-BE49-F238E27FC236}">
                  <a16:creationId xmlns:a16="http://schemas.microsoft.com/office/drawing/2014/main" id="{4E8E831D-E256-7E4A-AD3E-9A9165B301E4}"/>
                </a:ext>
              </a:extLst>
            </p:cNvPr>
            <p:cNvSpPr/>
            <p:nvPr/>
          </p:nvSpPr>
          <p:spPr>
            <a:xfrm>
              <a:off x="7364639" y="1976575"/>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BFF7D7D0-B2BC-EA4D-9056-3877D99BC9FD}"/>
                </a:ext>
              </a:extLst>
            </p:cNvPr>
            <p:cNvGrpSpPr>
              <a:grpSpLocks noChangeAspect="1"/>
            </p:cNvGrpSpPr>
            <p:nvPr/>
          </p:nvGrpSpPr>
          <p:grpSpPr>
            <a:xfrm>
              <a:off x="7596053" y="2139656"/>
              <a:ext cx="620424" cy="606096"/>
              <a:chOff x="1278675" y="1739595"/>
              <a:chExt cx="1609491" cy="1572321"/>
            </a:xfrm>
          </p:grpSpPr>
          <p:sp>
            <p:nvSpPr>
              <p:cNvPr id="59" name="Oval 58">
                <a:extLst>
                  <a:ext uri="{FF2B5EF4-FFF2-40B4-BE49-F238E27FC236}">
                    <a16:creationId xmlns:a16="http://schemas.microsoft.com/office/drawing/2014/main" id="{D60B48AC-2377-5243-B46C-A06C1CACCE5E}"/>
                  </a:ext>
                </a:extLst>
              </p:cNvPr>
              <p:cNvSpPr/>
              <p:nvPr/>
            </p:nvSpPr>
            <p:spPr>
              <a:xfrm>
                <a:off x="1278675" y="1739595"/>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Mitochondria with solid fill">
                <a:extLst>
                  <a:ext uri="{FF2B5EF4-FFF2-40B4-BE49-F238E27FC236}">
                    <a16:creationId xmlns:a16="http://schemas.microsoft.com/office/drawing/2014/main" id="{B30163D1-CD41-344A-A853-84CA38A98F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1325333">
                <a:off x="1896232" y="2440028"/>
                <a:ext cx="833525" cy="833525"/>
              </a:xfrm>
              <a:prstGeom prst="rect">
                <a:avLst/>
              </a:prstGeom>
            </p:spPr>
          </p:pic>
          <p:grpSp>
            <p:nvGrpSpPr>
              <p:cNvPr id="61" name="Group 60">
                <a:extLst>
                  <a:ext uri="{FF2B5EF4-FFF2-40B4-BE49-F238E27FC236}">
                    <a16:creationId xmlns:a16="http://schemas.microsoft.com/office/drawing/2014/main" id="{1309AA7C-99A5-F645-9B64-1208B69D8864}"/>
                  </a:ext>
                </a:extLst>
              </p:cNvPr>
              <p:cNvGrpSpPr/>
              <p:nvPr/>
            </p:nvGrpSpPr>
            <p:grpSpPr>
              <a:xfrm>
                <a:off x="1447051" y="1940328"/>
                <a:ext cx="813673" cy="737170"/>
                <a:chOff x="1447051" y="1940328"/>
                <a:chExt cx="813673" cy="737170"/>
              </a:xfrm>
            </p:grpSpPr>
            <p:sp>
              <p:nvSpPr>
                <p:cNvPr id="63" name="Rounded Rectangle 62">
                  <a:extLst>
                    <a:ext uri="{FF2B5EF4-FFF2-40B4-BE49-F238E27FC236}">
                      <a16:creationId xmlns:a16="http://schemas.microsoft.com/office/drawing/2014/main" id="{B12D9C84-E967-1947-AF05-15DD2A838943}"/>
                    </a:ext>
                  </a:extLst>
                </p:cNvPr>
                <p:cNvSpPr/>
                <p:nvPr/>
              </p:nvSpPr>
              <p:spPr>
                <a:xfrm rot="18947416">
                  <a:off x="1447051" y="1940328"/>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5F59B70-C68D-9640-8514-134B1C4B37C3}"/>
                    </a:ext>
                  </a:extLst>
                </p:cNvPr>
                <p:cNvSpPr/>
                <p:nvPr/>
              </p:nvSpPr>
              <p:spPr>
                <a:xfrm>
                  <a:off x="1664438" y="2111240"/>
                  <a:ext cx="378898" cy="395345"/>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65" name="Title 1">
            <a:extLst>
              <a:ext uri="{FF2B5EF4-FFF2-40B4-BE49-F238E27FC236}">
                <a16:creationId xmlns:a16="http://schemas.microsoft.com/office/drawing/2014/main" id="{2AA68609-DEA7-9E4A-9E43-E96EFB5594A1}"/>
              </a:ext>
            </a:extLst>
          </p:cNvPr>
          <p:cNvSpPr txBox="1">
            <a:spLocks/>
          </p:cNvSpPr>
          <p:nvPr/>
        </p:nvSpPr>
        <p:spPr>
          <a:xfrm>
            <a:off x="196483" y="4000330"/>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Image(s)</a:t>
            </a:r>
          </a:p>
        </p:txBody>
      </p:sp>
      <p:pic>
        <p:nvPicPr>
          <p:cNvPr id="6" name="Graphic 5" descr="Table with solid fill">
            <a:extLst>
              <a:ext uri="{FF2B5EF4-FFF2-40B4-BE49-F238E27FC236}">
                <a16:creationId xmlns:a16="http://schemas.microsoft.com/office/drawing/2014/main" id="{C5B720C1-1CA4-F441-9F66-7140CE972AF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1292" y="5551467"/>
            <a:ext cx="914400" cy="914400"/>
          </a:xfrm>
          <a:prstGeom prst="rect">
            <a:avLst/>
          </a:prstGeom>
        </p:spPr>
      </p:pic>
      <p:cxnSp>
        <p:nvCxnSpPr>
          <p:cNvPr id="66" name="Elbow Connector 65">
            <a:extLst>
              <a:ext uri="{FF2B5EF4-FFF2-40B4-BE49-F238E27FC236}">
                <a16:creationId xmlns:a16="http://schemas.microsoft.com/office/drawing/2014/main" id="{D06D1E74-A3BC-1F4F-BF6B-85804C4EC248}"/>
              </a:ext>
            </a:extLst>
          </p:cNvPr>
          <p:cNvCxnSpPr>
            <a:cxnSpLocks/>
            <a:stCxn id="55" idx="3"/>
            <a:endCxn id="39" idx="1"/>
          </p:cNvCxnSpPr>
          <p:nvPr/>
        </p:nvCxnSpPr>
        <p:spPr>
          <a:xfrm>
            <a:off x="1398850" y="3884434"/>
            <a:ext cx="644189" cy="2248"/>
          </a:xfrm>
          <a:prstGeom prst="bentConnector3">
            <a:avLst>
              <a:gd name="adj1" fmla="val 50000"/>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itle 1">
            <a:extLst>
              <a:ext uri="{FF2B5EF4-FFF2-40B4-BE49-F238E27FC236}">
                <a16:creationId xmlns:a16="http://schemas.microsoft.com/office/drawing/2014/main" id="{76A94D9D-A30E-D04B-A9D6-427CF3515BAC}"/>
              </a:ext>
            </a:extLst>
          </p:cNvPr>
          <p:cNvSpPr txBox="1">
            <a:spLocks/>
          </p:cNvSpPr>
          <p:nvPr/>
        </p:nvSpPr>
        <p:spPr>
          <a:xfrm>
            <a:off x="336885" y="1325866"/>
            <a:ext cx="1107134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600" dirty="0">
                <a:solidFill>
                  <a:srgbClr val="FC4330"/>
                </a:solidFill>
              </a:rPr>
              <a:t>Non</a:t>
            </a:r>
            <a:r>
              <a:rPr lang="en-US" sz="3600" dirty="0">
                <a:solidFill>
                  <a:srgbClr val="4730FC"/>
                </a:solidFill>
              </a:rPr>
              <a:t>-automated pipeline</a:t>
            </a:r>
          </a:p>
        </p:txBody>
      </p:sp>
    </p:spTree>
    <p:extLst>
      <p:ext uri="{BB962C8B-B14F-4D97-AF65-F5344CB8AC3E}">
        <p14:creationId xmlns:p14="http://schemas.microsoft.com/office/powerpoint/2010/main" val="1765638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5191" y="860501"/>
              <a:ext cx="5929308" cy="5929308"/>
            </a:xfrm>
            <a:prstGeom prst="rect">
              <a:avLst/>
            </a:prstGeom>
          </p:spPr>
        </p:pic>
      </p:grpSp>
      <p:grpSp>
        <p:nvGrpSpPr>
          <p:cNvPr id="173" name="Group 172">
            <a:extLst>
              <a:ext uri="{FF2B5EF4-FFF2-40B4-BE49-F238E27FC236}">
                <a16:creationId xmlns:a16="http://schemas.microsoft.com/office/drawing/2014/main" id="{B24AF415-0ECA-1540-8C53-2B134107CEBB}"/>
              </a:ext>
            </a:extLst>
          </p:cNvPr>
          <p:cNvGrpSpPr/>
          <p:nvPr/>
        </p:nvGrpSpPr>
        <p:grpSpPr>
          <a:xfrm>
            <a:off x="816575" y="3430978"/>
            <a:ext cx="2131358" cy="1904627"/>
            <a:chOff x="7874233" y="1305752"/>
            <a:chExt cx="2997080" cy="2678255"/>
          </a:xfrm>
        </p:grpSpPr>
        <p:grpSp>
          <p:nvGrpSpPr>
            <p:cNvPr id="48" name="Group 47">
              <a:extLst>
                <a:ext uri="{FF2B5EF4-FFF2-40B4-BE49-F238E27FC236}">
                  <a16:creationId xmlns:a16="http://schemas.microsoft.com/office/drawing/2014/main" id="{87958136-71DA-1742-B31A-398238FF9F75}"/>
                </a:ext>
              </a:extLst>
            </p:cNvPr>
            <p:cNvGrpSpPr/>
            <p:nvPr/>
          </p:nvGrpSpPr>
          <p:grpSpPr>
            <a:xfrm>
              <a:off x="7874233" y="1305752"/>
              <a:ext cx="2997080" cy="476025"/>
              <a:chOff x="8134080" y="1722853"/>
              <a:chExt cx="2997080" cy="476025"/>
            </a:xfrm>
          </p:grpSpPr>
          <p:grpSp>
            <p:nvGrpSpPr>
              <p:cNvPr id="18" name="Group 17">
                <a:extLst>
                  <a:ext uri="{FF2B5EF4-FFF2-40B4-BE49-F238E27FC236}">
                    <a16:creationId xmlns:a16="http://schemas.microsoft.com/office/drawing/2014/main" id="{1420B6B7-630E-BC46-BCDD-691C464C9177}"/>
                  </a:ext>
                </a:extLst>
              </p:cNvPr>
              <p:cNvGrpSpPr>
                <a:grpSpLocks noChangeAspect="1"/>
              </p:cNvGrpSpPr>
              <p:nvPr/>
            </p:nvGrpSpPr>
            <p:grpSpPr>
              <a:xfrm>
                <a:off x="8728035" y="1731749"/>
                <a:ext cx="468008" cy="457200"/>
                <a:chOff x="1278675" y="2029522"/>
                <a:chExt cx="1609491" cy="1572321"/>
              </a:xfrm>
            </p:grpSpPr>
            <p:sp>
              <p:nvSpPr>
                <p:cNvPr id="19" name="Oval 18">
                  <a:extLst>
                    <a:ext uri="{FF2B5EF4-FFF2-40B4-BE49-F238E27FC236}">
                      <a16:creationId xmlns:a16="http://schemas.microsoft.com/office/drawing/2014/main" id="{63EEDACC-D117-304E-BAA9-4135C7138DB9}"/>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Mitochondria with solid fill">
                  <a:extLst>
                    <a:ext uri="{FF2B5EF4-FFF2-40B4-BE49-F238E27FC236}">
                      <a16:creationId xmlns:a16="http://schemas.microsoft.com/office/drawing/2014/main" id="{6C3D7FBE-9ED8-B14D-8E35-2DFF4E3A7B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1" name="Group 20">
                  <a:extLst>
                    <a:ext uri="{FF2B5EF4-FFF2-40B4-BE49-F238E27FC236}">
                      <a16:creationId xmlns:a16="http://schemas.microsoft.com/office/drawing/2014/main" id="{F7FC4B51-A552-BD45-BC9A-EF3F662E94BB}"/>
                    </a:ext>
                  </a:extLst>
                </p:cNvPr>
                <p:cNvGrpSpPr/>
                <p:nvPr/>
              </p:nvGrpSpPr>
              <p:grpSpPr>
                <a:xfrm>
                  <a:off x="1447051" y="2230255"/>
                  <a:ext cx="813673" cy="737170"/>
                  <a:chOff x="1447051" y="2230255"/>
                  <a:chExt cx="813673" cy="737170"/>
                </a:xfrm>
              </p:grpSpPr>
              <p:sp>
                <p:nvSpPr>
                  <p:cNvPr id="22" name="Rounded Rectangle 21">
                    <a:extLst>
                      <a:ext uri="{FF2B5EF4-FFF2-40B4-BE49-F238E27FC236}">
                        <a16:creationId xmlns:a16="http://schemas.microsoft.com/office/drawing/2014/main" id="{BE5B0D17-0354-C34B-AD92-F1908BF7C316}"/>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9EC72A8-AFC4-C748-A00D-B5C9A40EFC77}"/>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a:extLst>
                  <a:ext uri="{FF2B5EF4-FFF2-40B4-BE49-F238E27FC236}">
                    <a16:creationId xmlns:a16="http://schemas.microsoft.com/office/drawing/2014/main" id="{B2D13C56-EC38-5041-AFF7-08139289771A}"/>
                  </a:ext>
                </a:extLst>
              </p:cNvPr>
              <p:cNvGrpSpPr>
                <a:grpSpLocks noChangeAspect="1"/>
              </p:cNvGrpSpPr>
              <p:nvPr/>
            </p:nvGrpSpPr>
            <p:grpSpPr>
              <a:xfrm>
                <a:off x="9368941" y="1722853"/>
                <a:ext cx="468008" cy="457200"/>
                <a:chOff x="1278675" y="2029522"/>
                <a:chExt cx="1609491" cy="1572321"/>
              </a:xfrm>
            </p:grpSpPr>
            <p:sp>
              <p:nvSpPr>
                <p:cNvPr id="25" name="Oval 24">
                  <a:extLst>
                    <a:ext uri="{FF2B5EF4-FFF2-40B4-BE49-F238E27FC236}">
                      <a16:creationId xmlns:a16="http://schemas.microsoft.com/office/drawing/2014/main" id="{45D90E86-30A8-B24F-B987-C249C063052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itochondria with solid fill">
                  <a:extLst>
                    <a:ext uri="{FF2B5EF4-FFF2-40B4-BE49-F238E27FC236}">
                      <a16:creationId xmlns:a16="http://schemas.microsoft.com/office/drawing/2014/main" id="{3FD22F9C-F35D-F245-9ED5-342D36FA2A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7" name="Group 26">
                  <a:extLst>
                    <a:ext uri="{FF2B5EF4-FFF2-40B4-BE49-F238E27FC236}">
                      <a16:creationId xmlns:a16="http://schemas.microsoft.com/office/drawing/2014/main" id="{73EE146E-523D-0047-9377-958A45AC46CC}"/>
                    </a:ext>
                  </a:extLst>
                </p:cNvPr>
                <p:cNvGrpSpPr/>
                <p:nvPr/>
              </p:nvGrpSpPr>
              <p:grpSpPr>
                <a:xfrm>
                  <a:off x="1447051" y="2230255"/>
                  <a:ext cx="813673" cy="737170"/>
                  <a:chOff x="1447051" y="2230255"/>
                  <a:chExt cx="813673" cy="737170"/>
                </a:xfrm>
              </p:grpSpPr>
              <p:sp>
                <p:nvSpPr>
                  <p:cNvPr id="28" name="Rounded Rectangle 27">
                    <a:extLst>
                      <a:ext uri="{FF2B5EF4-FFF2-40B4-BE49-F238E27FC236}">
                        <a16:creationId xmlns:a16="http://schemas.microsoft.com/office/drawing/2014/main" id="{215DE668-DBC8-DC48-BEFA-BD6E3CDDA12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B31C59B0-3300-0F4D-AD42-9D37A818A756}"/>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5D90BDE3-517F-6943-B1CA-1947045B132E}"/>
                  </a:ext>
                </a:extLst>
              </p:cNvPr>
              <p:cNvGrpSpPr>
                <a:grpSpLocks noChangeAspect="1"/>
              </p:cNvGrpSpPr>
              <p:nvPr/>
            </p:nvGrpSpPr>
            <p:grpSpPr>
              <a:xfrm>
                <a:off x="9997659" y="1730955"/>
                <a:ext cx="468008" cy="457200"/>
                <a:chOff x="1278675" y="2029522"/>
                <a:chExt cx="1609491" cy="1572321"/>
              </a:xfrm>
            </p:grpSpPr>
            <p:sp>
              <p:nvSpPr>
                <p:cNvPr id="31" name="Oval 30">
                  <a:extLst>
                    <a:ext uri="{FF2B5EF4-FFF2-40B4-BE49-F238E27FC236}">
                      <a16:creationId xmlns:a16="http://schemas.microsoft.com/office/drawing/2014/main" id="{E48C9749-E13C-0F4C-9F98-362F0BF15970}"/>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Mitochondria with solid fill">
                  <a:extLst>
                    <a:ext uri="{FF2B5EF4-FFF2-40B4-BE49-F238E27FC236}">
                      <a16:creationId xmlns:a16="http://schemas.microsoft.com/office/drawing/2014/main" id="{2F5C4556-25CD-094C-9FEE-F8DFB9D38E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33" name="Group 32">
                  <a:extLst>
                    <a:ext uri="{FF2B5EF4-FFF2-40B4-BE49-F238E27FC236}">
                      <a16:creationId xmlns:a16="http://schemas.microsoft.com/office/drawing/2014/main" id="{F20CF4CC-1760-634F-A0DA-0054B52BFE4D}"/>
                    </a:ext>
                  </a:extLst>
                </p:cNvPr>
                <p:cNvGrpSpPr/>
                <p:nvPr/>
              </p:nvGrpSpPr>
              <p:grpSpPr>
                <a:xfrm>
                  <a:off x="1447051" y="2230255"/>
                  <a:ext cx="813673" cy="737170"/>
                  <a:chOff x="1447051" y="2230255"/>
                  <a:chExt cx="813673" cy="737170"/>
                </a:xfrm>
              </p:grpSpPr>
              <p:sp>
                <p:nvSpPr>
                  <p:cNvPr id="34" name="Rounded Rectangle 33">
                    <a:extLst>
                      <a:ext uri="{FF2B5EF4-FFF2-40B4-BE49-F238E27FC236}">
                        <a16:creationId xmlns:a16="http://schemas.microsoft.com/office/drawing/2014/main" id="{F720742D-6F5D-9842-A2C4-A25D76AB0AB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ACDA9AF-587B-694B-9DB4-A7EA53F8ABD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 name="Group 35">
                <a:extLst>
                  <a:ext uri="{FF2B5EF4-FFF2-40B4-BE49-F238E27FC236}">
                    <a16:creationId xmlns:a16="http://schemas.microsoft.com/office/drawing/2014/main" id="{6A25420C-E7DC-FF41-984C-803FAA2DD869}"/>
                  </a:ext>
                </a:extLst>
              </p:cNvPr>
              <p:cNvGrpSpPr>
                <a:grpSpLocks noChangeAspect="1"/>
              </p:cNvGrpSpPr>
              <p:nvPr/>
            </p:nvGrpSpPr>
            <p:grpSpPr>
              <a:xfrm>
                <a:off x="10663152" y="1730955"/>
                <a:ext cx="468008" cy="457200"/>
                <a:chOff x="1278675" y="2029522"/>
                <a:chExt cx="1609491" cy="1572321"/>
              </a:xfrm>
            </p:grpSpPr>
            <p:sp>
              <p:nvSpPr>
                <p:cNvPr id="37" name="Oval 36">
                  <a:extLst>
                    <a:ext uri="{FF2B5EF4-FFF2-40B4-BE49-F238E27FC236}">
                      <a16:creationId xmlns:a16="http://schemas.microsoft.com/office/drawing/2014/main" id="{67A27F8B-5D25-E643-9319-585F90D05A05}"/>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Mitochondria with solid fill">
                  <a:extLst>
                    <a:ext uri="{FF2B5EF4-FFF2-40B4-BE49-F238E27FC236}">
                      <a16:creationId xmlns:a16="http://schemas.microsoft.com/office/drawing/2014/main" id="{A2BE599A-AAB8-4B48-8831-888F2458EF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39" name="Group 38">
                  <a:extLst>
                    <a:ext uri="{FF2B5EF4-FFF2-40B4-BE49-F238E27FC236}">
                      <a16:creationId xmlns:a16="http://schemas.microsoft.com/office/drawing/2014/main" id="{BA6E1090-7208-024C-A619-9DC990EE463A}"/>
                    </a:ext>
                  </a:extLst>
                </p:cNvPr>
                <p:cNvGrpSpPr/>
                <p:nvPr/>
              </p:nvGrpSpPr>
              <p:grpSpPr>
                <a:xfrm>
                  <a:off x="1447051" y="2230255"/>
                  <a:ext cx="813673" cy="737170"/>
                  <a:chOff x="1447051" y="2230255"/>
                  <a:chExt cx="813673" cy="737170"/>
                </a:xfrm>
              </p:grpSpPr>
              <p:sp>
                <p:nvSpPr>
                  <p:cNvPr id="40" name="Rounded Rectangle 39">
                    <a:extLst>
                      <a:ext uri="{FF2B5EF4-FFF2-40B4-BE49-F238E27FC236}">
                        <a16:creationId xmlns:a16="http://schemas.microsoft.com/office/drawing/2014/main" id="{42A531AF-57F7-E14B-A97A-0937F3BDD53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3DBFA22-EFD7-4046-99D1-C451B9D9E6A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AFEE653B-8964-9D46-A443-1E085FF4AED8}"/>
                  </a:ext>
                </a:extLst>
              </p:cNvPr>
              <p:cNvGrpSpPr>
                <a:grpSpLocks noChangeAspect="1"/>
              </p:cNvGrpSpPr>
              <p:nvPr/>
            </p:nvGrpSpPr>
            <p:grpSpPr>
              <a:xfrm>
                <a:off x="8134080" y="1741678"/>
                <a:ext cx="468008" cy="457200"/>
                <a:chOff x="1278675" y="2029522"/>
                <a:chExt cx="1609491" cy="1572321"/>
              </a:xfrm>
            </p:grpSpPr>
            <p:sp>
              <p:nvSpPr>
                <p:cNvPr id="43" name="Oval 42">
                  <a:extLst>
                    <a:ext uri="{FF2B5EF4-FFF2-40B4-BE49-F238E27FC236}">
                      <a16:creationId xmlns:a16="http://schemas.microsoft.com/office/drawing/2014/main" id="{F4DA83BD-56CD-6F4D-AD0B-7EB3AD6DCED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Mitochondria with solid fill">
                  <a:extLst>
                    <a:ext uri="{FF2B5EF4-FFF2-40B4-BE49-F238E27FC236}">
                      <a16:creationId xmlns:a16="http://schemas.microsoft.com/office/drawing/2014/main" id="{562AF52F-25C0-4846-87F1-7DB37FF60C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45" name="Group 44">
                  <a:extLst>
                    <a:ext uri="{FF2B5EF4-FFF2-40B4-BE49-F238E27FC236}">
                      <a16:creationId xmlns:a16="http://schemas.microsoft.com/office/drawing/2014/main" id="{A53DA6C0-C0A1-EA48-8E67-58010FAFDA8E}"/>
                    </a:ext>
                  </a:extLst>
                </p:cNvPr>
                <p:cNvGrpSpPr/>
                <p:nvPr/>
              </p:nvGrpSpPr>
              <p:grpSpPr>
                <a:xfrm>
                  <a:off x="1447051" y="2230255"/>
                  <a:ext cx="813673" cy="737170"/>
                  <a:chOff x="1447051" y="2230255"/>
                  <a:chExt cx="813673" cy="737170"/>
                </a:xfrm>
              </p:grpSpPr>
              <p:sp>
                <p:nvSpPr>
                  <p:cNvPr id="46" name="Rounded Rectangle 45">
                    <a:extLst>
                      <a:ext uri="{FF2B5EF4-FFF2-40B4-BE49-F238E27FC236}">
                        <a16:creationId xmlns:a16="http://schemas.microsoft.com/office/drawing/2014/main" id="{CD767579-F37D-3A42-BA1E-4A1C550D973A}"/>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E602EFE-6FB6-2949-8ECB-C3EB08EBC8F2}"/>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9" name="Group 48">
              <a:extLst>
                <a:ext uri="{FF2B5EF4-FFF2-40B4-BE49-F238E27FC236}">
                  <a16:creationId xmlns:a16="http://schemas.microsoft.com/office/drawing/2014/main" id="{1098A4D2-427C-CD47-8392-4603275E1FED}"/>
                </a:ext>
              </a:extLst>
            </p:cNvPr>
            <p:cNvGrpSpPr/>
            <p:nvPr/>
          </p:nvGrpSpPr>
          <p:grpSpPr>
            <a:xfrm>
              <a:off x="7874233" y="1870858"/>
              <a:ext cx="2997080" cy="476025"/>
              <a:chOff x="8134080" y="1722853"/>
              <a:chExt cx="2997080" cy="476025"/>
            </a:xfrm>
          </p:grpSpPr>
          <p:grpSp>
            <p:nvGrpSpPr>
              <p:cNvPr id="50" name="Group 49">
                <a:extLst>
                  <a:ext uri="{FF2B5EF4-FFF2-40B4-BE49-F238E27FC236}">
                    <a16:creationId xmlns:a16="http://schemas.microsoft.com/office/drawing/2014/main" id="{CE86E123-7E94-AB40-8F9E-86AA0E8D1C69}"/>
                  </a:ext>
                </a:extLst>
              </p:cNvPr>
              <p:cNvGrpSpPr>
                <a:grpSpLocks noChangeAspect="1"/>
              </p:cNvGrpSpPr>
              <p:nvPr/>
            </p:nvGrpSpPr>
            <p:grpSpPr>
              <a:xfrm>
                <a:off x="8728035" y="1731749"/>
                <a:ext cx="468008" cy="457200"/>
                <a:chOff x="1278675" y="2029522"/>
                <a:chExt cx="1609491" cy="1572321"/>
              </a:xfrm>
            </p:grpSpPr>
            <p:sp>
              <p:nvSpPr>
                <p:cNvPr id="75" name="Oval 74">
                  <a:extLst>
                    <a:ext uri="{FF2B5EF4-FFF2-40B4-BE49-F238E27FC236}">
                      <a16:creationId xmlns:a16="http://schemas.microsoft.com/office/drawing/2014/main" id="{5F86E7CC-5209-9448-A5C2-00BE0601EA2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Graphic 75" descr="Mitochondria with solid fill">
                  <a:extLst>
                    <a:ext uri="{FF2B5EF4-FFF2-40B4-BE49-F238E27FC236}">
                      <a16:creationId xmlns:a16="http://schemas.microsoft.com/office/drawing/2014/main" id="{7EBE255D-39D2-014C-A524-7C2E97C2CB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77" name="Group 76">
                  <a:extLst>
                    <a:ext uri="{FF2B5EF4-FFF2-40B4-BE49-F238E27FC236}">
                      <a16:creationId xmlns:a16="http://schemas.microsoft.com/office/drawing/2014/main" id="{7DE88557-A893-C343-9ADC-FAFA653D43BB}"/>
                    </a:ext>
                  </a:extLst>
                </p:cNvPr>
                <p:cNvGrpSpPr/>
                <p:nvPr/>
              </p:nvGrpSpPr>
              <p:grpSpPr>
                <a:xfrm>
                  <a:off x="1447051" y="2230255"/>
                  <a:ext cx="813673" cy="737170"/>
                  <a:chOff x="1447051" y="2230255"/>
                  <a:chExt cx="813673" cy="737170"/>
                </a:xfrm>
              </p:grpSpPr>
              <p:sp>
                <p:nvSpPr>
                  <p:cNvPr id="78" name="Rounded Rectangle 77">
                    <a:extLst>
                      <a:ext uri="{FF2B5EF4-FFF2-40B4-BE49-F238E27FC236}">
                        <a16:creationId xmlns:a16="http://schemas.microsoft.com/office/drawing/2014/main" id="{8D560E1F-29E0-5F45-80EB-A308378FCAF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4A192654-1046-9342-B4A8-E4CF158482E9}"/>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92EEF7AB-F4C0-2744-A253-B9F699A2DA0A}"/>
                  </a:ext>
                </a:extLst>
              </p:cNvPr>
              <p:cNvGrpSpPr>
                <a:grpSpLocks noChangeAspect="1"/>
              </p:cNvGrpSpPr>
              <p:nvPr/>
            </p:nvGrpSpPr>
            <p:grpSpPr>
              <a:xfrm>
                <a:off x="9368941" y="1722853"/>
                <a:ext cx="468008" cy="457200"/>
                <a:chOff x="1278675" y="2029522"/>
                <a:chExt cx="1609491" cy="1572321"/>
              </a:xfrm>
            </p:grpSpPr>
            <p:sp>
              <p:nvSpPr>
                <p:cNvPr id="70" name="Oval 69">
                  <a:extLst>
                    <a:ext uri="{FF2B5EF4-FFF2-40B4-BE49-F238E27FC236}">
                      <a16:creationId xmlns:a16="http://schemas.microsoft.com/office/drawing/2014/main" id="{632C3D6D-2172-E149-9EE8-51A756CBFC6B}"/>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Mitochondria with solid fill">
                  <a:extLst>
                    <a:ext uri="{FF2B5EF4-FFF2-40B4-BE49-F238E27FC236}">
                      <a16:creationId xmlns:a16="http://schemas.microsoft.com/office/drawing/2014/main" id="{685DC878-595F-064D-A405-4E198963AA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72" name="Group 71">
                  <a:extLst>
                    <a:ext uri="{FF2B5EF4-FFF2-40B4-BE49-F238E27FC236}">
                      <a16:creationId xmlns:a16="http://schemas.microsoft.com/office/drawing/2014/main" id="{50D9D6B2-1312-5049-A27D-3AFFB1270B56}"/>
                    </a:ext>
                  </a:extLst>
                </p:cNvPr>
                <p:cNvGrpSpPr/>
                <p:nvPr/>
              </p:nvGrpSpPr>
              <p:grpSpPr>
                <a:xfrm>
                  <a:off x="1447051" y="2230255"/>
                  <a:ext cx="813673" cy="737170"/>
                  <a:chOff x="1447051" y="2230255"/>
                  <a:chExt cx="813673" cy="737170"/>
                </a:xfrm>
              </p:grpSpPr>
              <p:sp>
                <p:nvSpPr>
                  <p:cNvPr id="73" name="Rounded Rectangle 72">
                    <a:extLst>
                      <a:ext uri="{FF2B5EF4-FFF2-40B4-BE49-F238E27FC236}">
                        <a16:creationId xmlns:a16="http://schemas.microsoft.com/office/drawing/2014/main" id="{B6940B7D-3793-E544-A772-8C347EBA9455}"/>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61B41AB-1C8E-C149-A235-34C1E13A0456}"/>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a:extLst>
                  <a:ext uri="{FF2B5EF4-FFF2-40B4-BE49-F238E27FC236}">
                    <a16:creationId xmlns:a16="http://schemas.microsoft.com/office/drawing/2014/main" id="{DD1E179A-176F-B944-A067-BAD3E06CB15A}"/>
                  </a:ext>
                </a:extLst>
              </p:cNvPr>
              <p:cNvGrpSpPr>
                <a:grpSpLocks noChangeAspect="1"/>
              </p:cNvGrpSpPr>
              <p:nvPr/>
            </p:nvGrpSpPr>
            <p:grpSpPr>
              <a:xfrm>
                <a:off x="9997659" y="1730955"/>
                <a:ext cx="468008" cy="457200"/>
                <a:chOff x="1278675" y="2029522"/>
                <a:chExt cx="1609491" cy="1572321"/>
              </a:xfrm>
            </p:grpSpPr>
            <p:sp>
              <p:nvSpPr>
                <p:cNvPr id="65" name="Oval 64">
                  <a:extLst>
                    <a:ext uri="{FF2B5EF4-FFF2-40B4-BE49-F238E27FC236}">
                      <a16:creationId xmlns:a16="http://schemas.microsoft.com/office/drawing/2014/main" id="{00EA3217-2CDC-B642-9729-9CBA475F66A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Mitochondria with solid fill">
                  <a:extLst>
                    <a:ext uri="{FF2B5EF4-FFF2-40B4-BE49-F238E27FC236}">
                      <a16:creationId xmlns:a16="http://schemas.microsoft.com/office/drawing/2014/main" id="{16089176-F449-BB42-9FC1-0E2ED8EA27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67" name="Group 66">
                  <a:extLst>
                    <a:ext uri="{FF2B5EF4-FFF2-40B4-BE49-F238E27FC236}">
                      <a16:creationId xmlns:a16="http://schemas.microsoft.com/office/drawing/2014/main" id="{404ACABE-9680-614D-82B2-F64DBF978BC9}"/>
                    </a:ext>
                  </a:extLst>
                </p:cNvPr>
                <p:cNvGrpSpPr/>
                <p:nvPr/>
              </p:nvGrpSpPr>
              <p:grpSpPr>
                <a:xfrm>
                  <a:off x="1447051" y="2230255"/>
                  <a:ext cx="813673" cy="737170"/>
                  <a:chOff x="1447051" y="2230255"/>
                  <a:chExt cx="813673" cy="737170"/>
                </a:xfrm>
              </p:grpSpPr>
              <p:sp>
                <p:nvSpPr>
                  <p:cNvPr id="68" name="Rounded Rectangle 67">
                    <a:extLst>
                      <a:ext uri="{FF2B5EF4-FFF2-40B4-BE49-F238E27FC236}">
                        <a16:creationId xmlns:a16="http://schemas.microsoft.com/office/drawing/2014/main" id="{B00DCCE1-B037-EA49-9E84-189D2148C54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5488146C-B8DE-8346-9D7C-ECA27CC3F072}"/>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994C0B7B-9AAB-9143-8CFA-DD70352F91BA}"/>
                  </a:ext>
                </a:extLst>
              </p:cNvPr>
              <p:cNvGrpSpPr>
                <a:grpSpLocks noChangeAspect="1"/>
              </p:cNvGrpSpPr>
              <p:nvPr/>
            </p:nvGrpSpPr>
            <p:grpSpPr>
              <a:xfrm>
                <a:off x="10663152" y="1730955"/>
                <a:ext cx="468008" cy="457200"/>
                <a:chOff x="1278675" y="2029522"/>
                <a:chExt cx="1609491" cy="1572321"/>
              </a:xfrm>
            </p:grpSpPr>
            <p:sp>
              <p:nvSpPr>
                <p:cNvPr id="60" name="Oval 59">
                  <a:extLst>
                    <a:ext uri="{FF2B5EF4-FFF2-40B4-BE49-F238E27FC236}">
                      <a16:creationId xmlns:a16="http://schemas.microsoft.com/office/drawing/2014/main" id="{578B881E-0CB1-4E49-AB5C-53A33945A51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Mitochondria with solid fill">
                  <a:extLst>
                    <a:ext uri="{FF2B5EF4-FFF2-40B4-BE49-F238E27FC236}">
                      <a16:creationId xmlns:a16="http://schemas.microsoft.com/office/drawing/2014/main" id="{AFC489B3-3EB4-D74B-B9DA-5246D66E5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62" name="Group 61">
                  <a:extLst>
                    <a:ext uri="{FF2B5EF4-FFF2-40B4-BE49-F238E27FC236}">
                      <a16:creationId xmlns:a16="http://schemas.microsoft.com/office/drawing/2014/main" id="{FAE878BA-F4D0-4547-9E6A-E9791292326D}"/>
                    </a:ext>
                  </a:extLst>
                </p:cNvPr>
                <p:cNvGrpSpPr/>
                <p:nvPr/>
              </p:nvGrpSpPr>
              <p:grpSpPr>
                <a:xfrm>
                  <a:off x="1447051" y="2230255"/>
                  <a:ext cx="813673" cy="737170"/>
                  <a:chOff x="1447051" y="2230255"/>
                  <a:chExt cx="813673" cy="737170"/>
                </a:xfrm>
              </p:grpSpPr>
              <p:sp>
                <p:nvSpPr>
                  <p:cNvPr id="63" name="Rounded Rectangle 62">
                    <a:extLst>
                      <a:ext uri="{FF2B5EF4-FFF2-40B4-BE49-F238E27FC236}">
                        <a16:creationId xmlns:a16="http://schemas.microsoft.com/office/drawing/2014/main" id="{35EEB4CD-2FDB-B246-93B5-9C48847BA57D}"/>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FD5E3002-CD65-F24A-8F19-0C21B04A0E80}"/>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BD79A3A3-7D1C-864D-BEC6-EC46377E5448}"/>
                  </a:ext>
                </a:extLst>
              </p:cNvPr>
              <p:cNvGrpSpPr>
                <a:grpSpLocks noChangeAspect="1"/>
              </p:cNvGrpSpPr>
              <p:nvPr/>
            </p:nvGrpSpPr>
            <p:grpSpPr>
              <a:xfrm>
                <a:off x="8134080" y="1741678"/>
                <a:ext cx="468008" cy="457200"/>
                <a:chOff x="1278675" y="2029522"/>
                <a:chExt cx="1609491" cy="1572321"/>
              </a:xfrm>
            </p:grpSpPr>
            <p:sp>
              <p:nvSpPr>
                <p:cNvPr id="55" name="Oval 54">
                  <a:extLst>
                    <a:ext uri="{FF2B5EF4-FFF2-40B4-BE49-F238E27FC236}">
                      <a16:creationId xmlns:a16="http://schemas.microsoft.com/office/drawing/2014/main" id="{7A96E823-F877-7D47-B3E5-948CCFFF4BE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Mitochondria with solid fill">
                  <a:extLst>
                    <a:ext uri="{FF2B5EF4-FFF2-40B4-BE49-F238E27FC236}">
                      <a16:creationId xmlns:a16="http://schemas.microsoft.com/office/drawing/2014/main" id="{A7398C2F-D555-D04F-B420-370A047FF7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57" name="Group 56">
                  <a:extLst>
                    <a:ext uri="{FF2B5EF4-FFF2-40B4-BE49-F238E27FC236}">
                      <a16:creationId xmlns:a16="http://schemas.microsoft.com/office/drawing/2014/main" id="{6A336830-6FD7-9A4A-B770-20365209F228}"/>
                    </a:ext>
                  </a:extLst>
                </p:cNvPr>
                <p:cNvGrpSpPr/>
                <p:nvPr/>
              </p:nvGrpSpPr>
              <p:grpSpPr>
                <a:xfrm>
                  <a:off x="1447051" y="2230255"/>
                  <a:ext cx="813673" cy="737170"/>
                  <a:chOff x="1447051" y="2230255"/>
                  <a:chExt cx="813673" cy="737170"/>
                </a:xfrm>
              </p:grpSpPr>
              <p:sp>
                <p:nvSpPr>
                  <p:cNvPr id="58" name="Rounded Rectangle 57">
                    <a:extLst>
                      <a:ext uri="{FF2B5EF4-FFF2-40B4-BE49-F238E27FC236}">
                        <a16:creationId xmlns:a16="http://schemas.microsoft.com/office/drawing/2014/main" id="{6DB27FD6-4EA9-BE4E-A463-A431C6DFBDD4}"/>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A12E2177-70EE-4E47-9A75-E071FB85EA5C}"/>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80" name="Group 79">
              <a:extLst>
                <a:ext uri="{FF2B5EF4-FFF2-40B4-BE49-F238E27FC236}">
                  <a16:creationId xmlns:a16="http://schemas.microsoft.com/office/drawing/2014/main" id="{67D617B4-9399-1543-952F-7B6FD1C29E58}"/>
                </a:ext>
              </a:extLst>
            </p:cNvPr>
            <p:cNvGrpSpPr/>
            <p:nvPr/>
          </p:nvGrpSpPr>
          <p:grpSpPr>
            <a:xfrm>
              <a:off x="7874233" y="2413214"/>
              <a:ext cx="2997080" cy="476025"/>
              <a:chOff x="8134080" y="1722853"/>
              <a:chExt cx="2997080" cy="476025"/>
            </a:xfrm>
          </p:grpSpPr>
          <p:grpSp>
            <p:nvGrpSpPr>
              <p:cNvPr id="81" name="Group 80">
                <a:extLst>
                  <a:ext uri="{FF2B5EF4-FFF2-40B4-BE49-F238E27FC236}">
                    <a16:creationId xmlns:a16="http://schemas.microsoft.com/office/drawing/2014/main" id="{DD280635-6229-2D4B-817A-8535C738416F}"/>
                  </a:ext>
                </a:extLst>
              </p:cNvPr>
              <p:cNvGrpSpPr>
                <a:grpSpLocks noChangeAspect="1"/>
              </p:cNvGrpSpPr>
              <p:nvPr/>
            </p:nvGrpSpPr>
            <p:grpSpPr>
              <a:xfrm>
                <a:off x="8728035" y="1731749"/>
                <a:ext cx="468008" cy="457200"/>
                <a:chOff x="1278675" y="2029522"/>
                <a:chExt cx="1609491" cy="1572321"/>
              </a:xfrm>
            </p:grpSpPr>
            <p:sp>
              <p:nvSpPr>
                <p:cNvPr id="106" name="Oval 105">
                  <a:extLst>
                    <a:ext uri="{FF2B5EF4-FFF2-40B4-BE49-F238E27FC236}">
                      <a16:creationId xmlns:a16="http://schemas.microsoft.com/office/drawing/2014/main" id="{77E2F270-90C3-EC4D-973D-C948DD9A9294}"/>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Mitochondria with solid fill">
                  <a:extLst>
                    <a:ext uri="{FF2B5EF4-FFF2-40B4-BE49-F238E27FC236}">
                      <a16:creationId xmlns:a16="http://schemas.microsoft.com/office/drawing/2014/main" id="{845CA3EE-BCB4-5441-B22D-2DB212555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08" name="Group 107">
                  <a:extLst>
                    <a:ext uri="{FF2B5EF4-FFF2-40B4-BE49-F238E27FC236}">
                      <a16:creationId xmlns:a16="http://schemas.microsoft.com/office/drawing/2014/main" id="{B06AEB67-0815-0748-A41E-B3375BAE9E5F}"/>
                    </a:ext>
                  </a:extLst>
                </p:cNvPr>
                <p:cNvGrpSpPr/>
                <p:nvPr/>
              </p:nvGrpSpPr>
              <p:grpSpPr>
                <a:xfrm>
                  <a:off x="1447051" y="2230255"/>
                  <a:ext cx="813673" cy="737170"/>
                  <a:chOff x="1447051" y="2230255"/>
                  <a:chExt cx="813673" cy="737170"/>
                </a:xfrm>
              </p:grpSpPr>
              <p:sp>
                <p:nvSpPr>
                  <p:cNvPr id="109" name="Rounded Rectangle 108">
                    <a:extLst>
                      <a:ext uri="{FF2B5EF4-FFF2-40B4-BE49-F238E27FC236}">
                        <a16:creationId xmlns:a16="http://schemas.microsoft.com/office/drawing/2014/main" id="{2FC0C9DE-7F33-8D49-826F-6DB14A0ED69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05D73264-D4BB-C84E-ABF3-3C4A60E7927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95CBECCE-67A2-AE42-95B7-2FBFA824A6A7}"/>
                  </a:ext>
                </a:extLst>
              </p:cNvPr>
              <p:cNvGrpSpPr>
                <a:grpSpLocks noChangeAspect="1"/>
              </p:cNvGrpSpPr>
              <p:nvPr/>
            </p:nvGrpSpPr>
            <p:grpSpPr>
              <a:xfrm>
                <a:off x="9368941" y="1722853"/>
                <a:ext cx="468008" cy="457200"/>
                <a:chOff x="1278675" y="2029522"/>
                <a:chExt cx="1609491" cy="1572321"/>
              </a:xfrm>
            </p:grpSpPr>
            <p:sp>
              <p:nvSpPr>
                <p:cNvPr id="101" name="Oval 100">
                  <a:extLst>
                    <a:ext uri="{FF2B5EF4-FFF2-40B4-BE49-F238E27FC236}">
                      <a16:creationId xmlns:a16="http://schemas.microsoft.com/office/drawing/2014/main" id="{C8B5A226-32DB-0542-B881-2BE021A590A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Mitochondria with solid fill">
                  <a:extLst>
                    <a:ext uri="{FF2B5EF4-FFF2-40B4-BE49-F238E27FC236}">
                      <a16:creationId xmlns:a16="http://schemas.microsoft.com/office/drawing/2014/main" id="{6C12443B-68FC-9F44-971D-074EC13C7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03" name="Group 102">
                  <a:extLst>
                    <a:ext uri="{FF2B5EF4-FFF2-40B4-BE49-F238E27FC236}">
                      <a16:creationId xmlns:a16="http://schemas.microsoft.com/office/drawing/2014/main" id="{EFA828C1-A75B-BC46-965F-054FAC81A565}"/>
                    </a:ext>
                  </a:extLst>
                </p:cNvPr>
                <p:cNvGrpSpPr/>
                <p:nvPr/>
              </p:nvGrpSpPr>
              <p:grpSpPr>
                <a:xfrm>
                  <a:off x="1447051" y="2230255"/>
                  <a:ext cx="813673" cy="737170"/>
                  <a:chOff x="1447051" y="2230255"/>
                  <a:chExt cx="813673" cy="737170"/>
                </a:xfrm>
              </p:grpSpPr>
              <p:sp>
                <p:nvSpPr>
                  <p:cNvPr id="104" name="Rounded Rectangle 103">
                    <a:extLst>
                      <a:ext uri="{FF2B5EF4-FFF2-40B4-BE49-F238E27FC236}">
                        <a16:creationId xmlns:a16="http://schemas.microsoft.com/office/drawing/2014/main" id="{06ED669F-7226-7F4E-BDB0-3546B972E40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A5E2E9B9-ABC7-AB44-A531-DD900EAE0A0E}"/>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a:extLst>
                  <a:ext uri="{FF2B5EF4-FFF2-40B4-BE49-F238E27FC236}">
                    <a16:creationId xmlns:a16="http://schemas.microsoft.com/office/drawing/2014/main" id="{83489A3D-58B7-EA42-B72B-5A286297A101}"/>
                  </a:ext>
                </a:extLst>
              </p:cNvPr>
              <p:cNvGrpSpPr>
                <a:grpSpLocks noChangeAspect="1"/>
              </p:cNvGrpSpPr>
              <p:nvPr/>
            </p:nvGrpSpPr>
            <p:grpSpPr>
              <a:xfrm>
                <a:off x="9997659" y="1730955"/>
                <a:ext cx="468008" cy="457200"/>
                <a:chOff x="1278675" y="2029522"/>
                <a:chExt cx="1609491" cy="1572321"/>
              </a:xfrm>
            </p:grpSpPr>
            <p:sp>
              <p:nvSpPr>
                <p:cNvPr id="96" name="Oval 95">
                  <a:extLst>
                    <a:ext uri="{FF2B5EF4-FFF2-40B4-BE49-F238E27FC236}">
                      <a16:creationId xmlns:a16="http://schemas.microsoft.com/office/drawing/2014/main" id="{2A15BD55-89C6-8144-9945-530351FD185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Graphic 96" descr="Mitochondria with solid fill">
                  <a:extLst>
                    <a:ext uri="{FF2B5EF4-FFF2-40B4-BE49-F238E27FC236}">
                      <a16:creationId xmlns:a16="http://schemas.microsoft.com/office/drawing/2014/main" id="{D92BDB34-04DF-2B4E-BB23-335ED24D4B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98" name="Group 97">
                  <a:extLst>
                    <a:ext uri="{FF2B5EF4-FFF2-40B4-BE49-F238E27FC236}">
                      <a16:creationId xmlns:a16="http://schemas.microsoft.com/office/drawing/2014/main" id="{0697B317-2276-BA41-BEBC-D0E0B3B6B200}"/>
                    </a:ext>
                  </a:extLst>
                </p:cNvPr>
                <p:cNvGrpSpPr/>
                <p:nvPr/>
              </p:nvGrpSpPr>
              <p:grpSpPr>
                <a:xfrm>
                  <a:off x="1447051" y="2230255"/>
                  <a:ext cx="813673" cy="737170"/>
                  <a:chOff x="1447051" y="2230255"/>
                  <a:chExt cx="813673" cy="737170"/>
                </a:xfrm>
              </p:grpSpPr>
              <p:sp>
                <p:nvSpPr>
                  <p:cNvPr id="99" name="Rounded Rectangle 98">
                    <a:extLst>
                      <a:ext uri="{FF2B5EF4-FFF2-40B4-BE49-F238E27FC236}">
                        <a16:creationId xmlns:a16="http://schemas.microsoft.com/office/drawing/2014/main" id="{C47802C1-65C5-AC4D-B690-AA75D133DDA6}"/>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A86FFF8A-E4D6-F441-ADD3-C7DE8EB8E43B}"/>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 name="Group 83">
                <a:extLst>
                  <a:ext uri="{FF2B5EF4-FFF2-40B4-BE49-F238E27FC236}">
                    <a16:creationId xmlns:a16="http://schemas.microsoft.com/office/drawing/2014/main" id="{68D89DCB-3E6F-404E-BD9D-214FCF2EC9ED}"/>
                  </a:ext>
                </a:extLst>
              </p:cNvPr>
              <p:cNvGrpSpPr>
                <a:grpSpLocks noChangeAspect="1"/>
              </p:cNvGrpSpPr>
              <p:nvPr/>
            </p:nvGrpSpPr>
            <p:grpSpPr>
              <a:xfrm>
                <a:off x="10663152" y="1730955"/>
                <a:ext cx="468008" cy="457200"/>
                <a:chOff x="1278675" y="2029522"/>
                <a:chExt cx="1609491" cy="1572321"/>
              </a:xfrm>
            </p:grpSpPr>
            <p:sp>
              <p:nvSpPr>
                <p:cNvPr id="91" name="Oval 90">
                  <a:extLst>
                    <a:ext uri="{FF2B5EF4-FFF2-40B4-BE49-F238E27FC236}">
                      <a16:creationId xmlns:a16="http://schemas.microsoft.com/office/drawing/2014/main" id="{734084A6-E6F4-BC4F-AB22-DAD0BD7281AD}"/>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descr="Mitochondria with solid fill">
                  <a:extLst>
                    <a:ext uri="{FF2B5EF4-FFF2-40B4-BE49-F238E27FC236}">
                      <a16:creationId xmlns:a16="http://schemas.microsoft.com/office/drawing/2014/main" id="{D052B841-5343-1C43-8F07-7A2F2E9CEF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93" name="Group 92">
                  <a:extLst>
                    <a:ext uri="{FF2B5EF4-FFF2-40B4-BE49-F238E27FC236}">
                      <a16:creationId xmlns:a16="http://schemas.microsoft.com/office/drawing/2014/main" id="{4AB459C0-F660-984F-A65A-4D968223D5F3}"/>
                    </a:ext>
                  </a:extLst>
                </p:cNvPr>
                <p:cNvGrpSpPr/>
                <p:nvPr/>
              </p:nvGrpSpPr>
              <p:grpSpPr>
                <a:xfrm>
                  <a:off x="1447051" y="2230255"/>
                  <a:ext cx="813673" cy="737170"/>
                  <a:chOff x="1447051" y="2230255"/>
                  <a:chExt cx="813673" cy="737170"/>
                </a:xfrm>
              </p:grpSpPr>
              <p:sp>
                <p:nvSpPr>
                  <p:cNvPr id="94" name="Rounded Rectangle 93">
                    <a:extLst>
                      <a:ext uri="{FF2B5EF4-FFF2-40B4-BE49-F238E27FC236}">
                        <a16:creationId xmlns:a16="http://schemas.microsoft.com/office/drawing/2014/main" id="{0AFE745D-D20E-2749-8573-F16ED9C4D13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56EA1E8C-4AFC-EA4B-A777-372B49B8B7C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5" name="Group 84">
                <a:extLst>
                  <a:ext uri="{FF2B5EF4-FFF2-40B4-BE49-F238E27FC236}">
                    <a16:creationId xmlns:a16="http://schemas.microsoft.com/office/drawing/2014/main" id="{BA1C8481-8B0F-7C44-BB84-1D7D875D6FD9}"/>
                  </a:ext>
                </a:extLst>
              </p:cNvPr>
              <p:cNvGrpSpPr>
                <a:grpSpLocks noChangeAspect="1"/>
              </p:cNvGrpSpPr>
              <p:nvPr/>
            </p:nvGrpSpPr>
            <p:grpSpPr>
              <a:xfrm>
                <a:off x="8134080" y="1741678"/>
                <a:ext cx="468008" cy="457200"/>
                <a:chOff x="1278675" y="2029522"/>
                <a:chExt cx="1609491" cy="1572321"/>
              </a:xfrm>
            </p:grpSpPr>
            <p:sp>
              <p:nvSpPr>
                <p:cNvPr id="86" name="Oval 85">
                  <a:extLst>
                    <a:ext uri="{FF2B5EF4-FFF2-40B4-BE49-F238E27FC236}">
                      <a16:creationId xmlns:a16="http://schemas.microsoft.com/office/drawing/2014/main" id="{9CFF6833-5369-5146-BA99-A4132B4439C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Graphic 86" descr="Mitochondria with solid fill">
                  <a:extLst>
                    <a:ext uri="{FF2B5EF4-FFF2-40B4-BE49-F238E27FC236}">
                      <a16:creationId xmlns:a16="http://schemas.microsoft.com/office/drawing/2014/main" id="{F68524DD-9706-A747-88FD-3F5C06DEB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88" name="Group 87">
                  <a:extLst>
                    <a:ext uri="{FF2B5EF4-FFF2-40B4-BE49-F238E27FC236}">
                      <a16:creationId xmlns:a16="http://schemas.microsoft.com/office/drawing/2014/main" id="{99A855EC-27CD-2148-A35F-A88D2142C666}"/>
                    </a:ext>
                  </a:extLst>
                </p:cNvPr>
                <p:cNvGrpSpPr/>
                <p:nvPr/>
              </p:nvGrpSpPr>
              <p:grpSpPr>
                <a:xfrm>
                  <a:off x="1447051" y="2230255"/>
                  <a:ext cx="813673" cy="737170"/>
                  <a:chOff x="1447051" y="2230255"/>
                  <a:chExt cx="813673" cy="737170"/>
                </a:xfrm>
              </p:grpSpPr>
              <p:sp>
                <p:nvSpPr>
                  <p:cNvPr id="89" name="Rounded Rectangle 88">
                    <a:extLst>
                      <a:ext uri="{FF2B5EF4-FFF2-40B4-BE49-F238E27FC236}">
                        <a16:creationId xmlns:a16="http://schemas.microsoft.com/office/drawing/2014/main" id="{FD2A470C-2FD4-CE4D-B356-4765FD1102D9}"/>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044310-499D-1445-B451-B34E14798851}"/>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11" name="Group 110">
              <a:extLst>
                <a:ext uri="{FF2B5EF4-FFF2-40B4-BE49-F238E27FC236}">
                  <a16:creationId xmlns:a16="http://schemas.microsoft.com/office/drawing/2014/main" id="{C138ACB9-9D6C-2E44-90AA-FD3528A7C346}"/>
                </a:ext>
              </a:extLst>
            </p:cNvPr>
            <p:cNvGrpSpPr/>
            <p:nvPr/>
          </p:nvGrpSpPr>
          <p:grpSpPr>
            <a:xfrm>
              <a:off x="7874233" y="2944234"/>
              <a:ext cx="2997080" cy="476025"/>
              <a:chOff x="8134080" y="1722853"/>
              <a:chExt cx="2997080" cy="476025"/>
            </a:xfrm>
          </p:grpSpPr>
          <p:grpSp>
            <p:nvGrpSpPr>
              <p:cNvPr id="112" name="Group 111">
                <a:extLst>
                  <a:ext uri="{FF2B5EF4-FFF2-40B4-BE49-F238E27FC236}">
                    <a16:creationId xmlns:a16="http://schemas.microsoft.com/office/drawing/2014/main" id="{7C0FA3C2-215D-AA4E-8FC7-9873DBB618A0}"/>
                  </a:ext>
                </a:extLst>
              </p:cNvPr>
              <p:cNvGrpSpPr>
                <a:grpSpLocks noChangeAspect="1"/>
              </p:cNvGrpSpPr>
              <p:nvPr/>
            </p:nvGrpSpPr>
            <p:grpSpPr>
              <a:xfrm>
                <a:off x="8728035" y="1731749"/>
                <a:ext cx="468008" cy="457200"/>
                <a:chOff x="1278675" y="2029522"/>
                <a:chExt cx="1609491" cy="1572321"/>
              </a:xfrm>
            </p:grpSpPr>
            <p:sp>
              <p:nvSpPr>
                <p:cNvPr id="137" name="Oval 136">
                  <a:extLst>
                    <a:ext uri="{FF2B5EF4-FFF2-40B4-BE49-F238E27FC236}">
                      <a16:creationId xmlns:a16="http://schemas.microsoft.com/office/drawing/2014/main" id="{C4D5BA77-7EB5-4944-9B7C-A9934FEBC79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Graphic 137" descr="Mitochondria with solid fill">
                  <a:extLst>
                    <a:ext uri="{FF2B5EF4-FFF2-40B4-BE49-F238E27FC236}">
                      <a16:creationId xmlns:a16="http://schemas.microsoft.com/office/drawing/2014/main" id="{ACA18EA0-4552-504A-B8D7-3047B0A3F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39" name="Group 138">
                  <a:extLst>
                    <a:ext uri="{FF2B5EF4-FFF2-40B4-BE49-F238E27FC236}">
                      <a16:creationId xmlns:a16="http://schemas.microsoft.com/office/drawing/2014/main" id="{2F78F898-80E9-4544-9C3A-697267A8652F}"/>
                    </a:ext>
                  </a:extLst>
                </p:cNvPr>
                <p:cNvGrpSpPr/>
                <p:nvPr/>
              </p:nvGrpSpPr>
              <p:grpSpPr>
                <a:xfrm>
                  <a:off x="1447051" y="2230255"/>
                  <a:ext cx="813673" cy="737170"/>
                  <a:chOff x="1447051" y="2230255"/>
                  <a:chExt cx="813673" cy="737170"/>
                </a:xfrm>
              </p:grpSpPr>
              <p:sp>
                <p:nvSpPr>
                  <p:cNvPr id="140" name="Rounded Rectangle 139">
                    <a:extLst>
                      <a:ext uri="{FF2B5EF4-FFF2-40B4-BE49-F238E27FC236}">
                        <a16:creationId xmlns:a16="http://schemas.microsoft.com/office/drawing/2014/main" id="{5DF28A2F-76EF-604F-B288-C142BAD2D7E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E93DE599-51F5-1F42-BB08-EA4A5D68776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a:extLst>
                  <a:ext uri="{FF2B5EF4-FFF2-40B4-BE49-F238E27FC236}">
                    <a16:creationId xmlns:a16="http://schemas.microsoft.com/office/drawing/2014/main" id="{69FB37BB-5FEF-024A-A151-AE7FE528BE8F}"/>
                  </a:ext>
                </a:extLst>
              </p:cNvPr>
              <p:cNvGrpSpPr>
                <a:grpSpLocks noChangeAspect="1"/>
              </p:cNvGrpSpPr>
              <p:nvPr/>
            </p:nvGrpSpPr>
            <p:grpSpPr>
              <a:xfrm>
                <a:off x="9368941" y="1722853"/>
                <a:ext cx="468008" cy="457200"/>
                <a:chOff x="1278675" y="2029522"/>
                <a:chExt cx="1609491" cy="1572321"/>
              </a:xfrm>
            </p:grpSpPr>
            <p:sp>
              <p:nvSpPr>
                <p:cNvPr id="132" name="Oval 131">
                  <a:extLst>
                    <a:ext uri="{FF2B5EF4-FFF2-40B4-BE49-F238E27FC236}">
                      <a16:creationId xmlns:a16="http://schemas.microsoft.com/office/drawing/2014/main" id="{3C1A62F9-8102-5142-9442-84E905346655}"/>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Graphic 132" descr="Mitochondria with solid fill">
                  <a:extLst>
                    <a:ext uri="{FF2B5EF4-FFF2-40B4-BE49-F238E27FC236}">
                      <a16:creationId xmlns:a16="http://schemas.microsoft.com/office/drawing/2014/main" id="{C29ECEA7-EEB5-D241-ABAB-05DE7346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34" name="Group 133">
                  <a:extLst>
                    <a:ext uri="{FF2B5EF4-FFF2-40B4-BE49-F238E27FC236}">
                      <a16:creationId xmlns:a16="http://schemas.microsoft.com/office/drawing/2014/main" id="{38294203-CA2D-6B44-8AEC-8186674E302F}"/>
                    </a:ext>
                  </a:extLst>
                </p:cNvPr>
                <p:cNvGrpSpPr/>
                <p:nvPr/>
              </p:nvGrpSpPr>
              <p:grpSpPr>
                <a:xfrm>
                  <a:off x="1447051" y="2230255"/>
                  <a:ext cx="813673" cy="737170"/>
                  <a:chOff x="1447051" y="2230255"/>
                  <a:chExt cx="813673" cy="737170"/>
                </a:xfrm>
              </p:grpSpPr>
              <p:sp>
                <p:nvSpPr>
                  <p:cNvPr id="135" name="Rounded Rectangle 134">
                    <a:extLst>
                      <a:ext uri="{FF2B5EF4-FFF2-40B4-BE49-F238E27FC236}">
                        <a16:creationId xmlns:a16="http://schemas.microsoft.com/office/drawing/2014/main" id="{976810CC-AAB0-B54F-89C7-E9849FB49DFE}"/>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5CEE910A-AFA4-014C-845D-B788BD3EC98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4" name="Group 113">
                <a:extLst>
                  <a:ext uri="{FF2B5EF4-FFF2-40B4-BE49-F238E27FC236}">
                    <a16:creationId xmlns:a16="http://schemas.microsoft.com/office/drawing/2014/main" id="{B22B4A47-BF22-8640-BA72-44BE4F233832}"/>
                  </a:ext>
                </a:extLst>
              </p:cNvPr>
              <p:cNvGrpSpPr>
                <a:grpSpLocks noChangeAspect="1"/>
              </p:cNvGrpSpPr>
              <p:nvPr/>
            </p:nvGrpSpPr>
            <p:grpSpPr>
              <a:xfrm>
                <a:off x="9997659" y="1730955"/>
                <a:ext cx="468008" cy="457200"/>
                <a:chOff x="1278675" y="2029522"/>
                <a:chExt cx="1609491" cy="1572321"/>
              </a:xfrm>
            </p:grpSpPr>
            <p:sp>
              <p:nvSpPr>
                <p:cNvPr id="127" name="Oval 126">
                  <a:extLst>
                    <a:ext uri="{FF2B5EF4-FFF2-40B4-BE49-F238E27FC236}">
                      <a16:creationId xmlns:a16="http://schemas.microsoft.com/office/drawing/2014/main" id="{2C9DA8C3-98EA-7D49-84C0-B22DC35A6B3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Graphic 127" descr="Mitochondria with solid fill">
                  <a:extLst>
                    <a:ext uri="{FF2B5EF4-FFF2-40B4-BE49-F238E27FC236}">
                      <a16:creationId xmlns:a16="http://schemas.microsoft.com/office/drawing/2014/main" id="{BBD854EA-D96E-5F4C-BEDF-678C79EA68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29" name="Group 128">
                  <a:extLst>
                    <a:ext uri="{FF2B5EF4-FFF2-40B4-BE49-F238E27FC236}">
                      <a16:creationId xmlns:a16="http://schemas.microsoft.com/office/drawing/2014/main" id="{D4DE5D1C-50D5-5B41-9CDD-16B6908A5F35}"/>
                    </a:ext>
                  </a:extLst>
                </p:cNvPr>
                <p:cNvGrpSpPr/>
                <p:nvPr/>
              </p:nvGrpSpPr>
              <p:grpSpPr>
                <a:xfrm>
                  <a:off x="1447051" y="2230255"/>
                  <a:ext cx="813673" cy="737170"/>
                  <a:chOff x="1447051" y="2230255"/>
                  <a:chExt cx="813673" cy="737170"/>
                </a:xfrm>
              </p:grpSpPr>
              <p:sp>
                <p:nvSpPr>
                  <p:cNvPr id="130" name="Rounded Rectangle 129">
                    <a:extLst>
                      <a:ext uri="{FF2B5EF4-FFF2-40B4-BE49-F238E27FC236}">
                        <a16:creationId xmlns:a16="http://schemas.microsoft.com/office/drawing/2014/main" id="{479FAD12-16B3-AA47-893D-2DA28CF36999}"/>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CD381916-6EE5-ED4C-9863-002A605B582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0DB38E2E-94DE-A841-8971-DD474DC7DC3B}"/>
                  </a:ext>
                </a:extLst>
              </p:cNvPr>
              <p:cNvGrpSpPr>
                <a:grpSpLocks noChangeAspect="1"/>
              </p:cNvGrpSpPr>
              <p:nvPr/>
            </p:nvGrpSpPr>
            <p:grpSpPr>
              <a:xfrm>
                <a:off x="10663152" y="1730955"/>
                <a:ext cx="468008" cy="457200"/>
                <a:chOff x="1278675" y="2029522"/>
                <a:chExt cx="1609491" cy="1572321"/>
              </a:xfrm>
            </p:grpSpPr>
            <p:sp>
              <p:nvSpPr>
                <p:cNvPr id="122" name="Oval 121">
                  <a:extLst>
                    <a:ext uri="{FF2B5EF4-FFF2-40B4-BE49-F238E27FC236}">
                      <a16:creationId xmlns:a16="http://schemas.microsoft.com/office/drawing/2014/main" id="{FDBDA856-CFA6-824E-ADBA-711C6C764B7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descr="Mitochondria with solid fill">
                  <a:extLst>
                    <a:ext uri="{FF2B5EF4-FFF2-40B4-BE49-F238E27FC236}">
                      <a16:creationId xmlns:a16="http://schemas.microsoft.com/office/drawing/2014/main" id="{086C7243-267E-6146-BAF1-C3AE31ACCF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24" name="Group 123">
                  <a:extLst>
                    <a:ext uri="{FF2B5EF4-FFF2-40B4-BE49-F238E27FC236}">
                      <a16:creationId xmlns:a16="http://schemas.microsoft.com/office/drawing/2014/main" id="{58E3B526-2BA3-F74E-8AB0-3AB705A3F48C}"/>
                    </a:ext>
                  </a:extLst>
                </p:cNvPr>
                <p:cNvGrpSpPr/>
                <p:nvPr/>
              </p:nvGrpSpPr>
              <p:grpSpPr>
                <a:xfrm>
                  <a:off x="1447051" y="2230255"/>
                  <a:ext cx="813673" cy="737170"/>
                  <a:chOff x="1447051" y="2230255"/>
                  <a:chExt cx="813673" cy="737170"/>
                </a:xfrm>
              </p:grpSpPr>
              <p:sp>
                <p:nvSpPr>
                  <p:cNvPr id="125" name="Rounded Rectangle 124">
                    <a:extLst>
                      <a:ext uri="{FF2B5EF4-FFF2-40B4-BE49-F238E27FC236}">
                        <a16:creationId xmlns:a16="http://schemas.microsoft.com/office/drawing/2014/main" id="{3C174359-B98A-2441-B397-B5C1A73DE04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C7D0225-E9CA-124C-8D69-95357D4C873E}"/>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6" name="Group 115">
                <a:extLst>
                  <a:ext uri="{FF2B5EF4-FFF2-40B4-BE49-F238E27FC236}">
                    <a16:creationId xmlns:a16="http://schemas.microsoft.com/office/drawing/2014/main" id="{69C2385A-9A37-4D4A-B8E0-AC229F8F3C80}"/>
                  </a:ext>
                </a:extLst>
              </p:cNvPr>
              <p:cNvGrpSpPr>
                <a:grpSpLocks noChangeAspect="1"/>
              </p:cNvGrpSpPr>
              <p:nvPr/>
            </p:nvGrpSpPr>
            <p:grpSpPr>
              <a:xfrm>
                <a:off x="8134080" y="1741678"/>
                <a:ext cx="468008" cy="457200"/>
                <a:chOff x="1278675" y="2029522"/>
                <a:chExt cx="1609491" cy="1572321"/>
              </a:xfrm>
            </p:grpSpPr>
            <p:sp>
              <p:nvSpPr>
                <p:cNvPr id="117" name="Oval 116">
                  <a:extLst>
                    <a:ext uri="{FF2B5EF4-FFF2-40B4-BE49-F238E27FC236}">
                      <a16:creationId xmlns:a16="http://schemas.microsoft.com/office/drawing/2014/main" id="{D75BF9C6-CB3C-6E4E-9F82-FF3A8F1F7A17}"/>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Graphic 117" descr="Mitochondria with solid fill">
                  <a:extLst>
                    <a:ext uri="{FF2B5EF4-FFF2-40B4-BE49-F238E27FC236}">
                      <a16:creationId xmlns:a16="http://schemas.microsoft.com/office/drawing/2014/main" id="{240D9B5C-F6BE-CC47-BB37-5BE4DFFBF6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19" name="Group 118">
                  <a:extLst>
                    <a:ext uri="{FF2B5EF4-FFF2-40B4-BE49-F238E27FC236}">
                      <a16:creationId xmlns:a16="http://schemas.microsoft.com/office/drawing/2014/main" id="{05903C1F-C945-C444-BCF5-C3BB0AD0F5ED}"/>
                    </a:ext>
                  </a:extLst>
                </p:cNvPr>
                <p:cNvGrpSpPr/>
                <p:nvPr/>
              </p:nvGrpSpPr>
              <p:grpSpPr>
                <a:xfrm>
                  <a:off x="1447051" y="2230255"/>
                  <a:ext cx="813673" cy="737170"/>
                  <a:chOff x="1447051" y="2230255"/>
                  <a:chExt cx="813673" cy="737170"/>
                </a:xfrm>
              </p:grpSpPr>
              <p:sp>
                <p:nvSpPr>
                  <p:cNvPr id="120" name="Rounded Rectangle 119">
                    <a:extLst>
                      <a:ext uri="{FF2B5EF4-FFF2-40B4-BE49-F238E27FC236}">
                        <a16:creationId xmlns:a16="http://schemas.microsoft.com/office/drawing/2014/main" id="{9BFCB1EB-A104-0444-A8FF-30E830FF8060}"/>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7E4AFE8D-7898-1A42-9877-BFFFA8EC9187}"/>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2" name="Group 141">
              <a:extLst>
                <a:ext uri="{FF2B5EF4-FFF2-40B4-BE49-F238E27FC236}">
                  <a16:creationId xmlns:a16="http://schemas.microsoft.com/office/drawing/2014/main" id="{01704B33-F254-AC44-A8CB-1664D7560F08}"/>
                </a:ext>
              </a:extLst>
            </p:cNvPr>
            <p:cNvGrpSpPr/>
            <p:nvPr/>
          </p:nvGrpSpPr>
          <p:grpSpPr>
            <a:xfrm>
              <a:off x="7874233" y="3507982"/>
              <a:ext cx="2997080" cy="476025"/>
              <a:chOff x="8134080" y="1722853"/>
              <a:chExt cx="2997080" cy="476025"/>
            </a:xfrm>
          </p:grpSpPr>
          <p:grpSp>
            <p:nvGrpSpPr>
              <p:cNvPr id="143" name="Group 142">
                <a:extLst>
                  <a:ext uri="{FF2B5EF4-FFF2-40B4-BE49-F238E27FC236}">
                    <a16:creationId xmlns:a16="http://schemas.microsoft.com/office/drawing/2014/main" id="{4FB7A3F5-E22C-9C49-ABF0-BC206601183C}"/>
                  </a:ext>
                </a:extLst>
              </p:cNvPr>
              <p:cNvGrpSpPr>
                <a:grpSpLocks noChangeAspect="1"/>
              </p:cNvGrpSpPr>
              <p:nvPr/>
            </p:nvGrpSpPr>
            <p:grpSpPr>
              <a:xfrm>
                <a:off x="8728035" y="1731749"/>
                <a:ext cx="468008" cy="457200"/>
                <a:chOff x="1278675" y="2029522"/>
                <a:chExt cx="1609491" cy="1572321"/>
              </a:xfrm>
            </p:grpSpPr>
            <p:sp>
              <p:nvSpPr>
                <p:cNvPr id="168" name="Oval 167">
                  <a:extLst>
                    <a:ext uri="{FF2B5EF4-FFF2-40B4-BE49-F238E27FC236}">
                      <a16:creationId xmlns:a16="http://schemas.microsoft.com/office/drawing/2014/main" id="{A6182E48-75C3-5A41-978B-067D5230BF67}"/>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Graphic 168" descr="Mitochondria with solid fill">
                  <a:extLst>
                    <a:ext uri="{FF2B5EF4-FFF2-40B4-BE49-F238E27FC236}">
                      <a16:creationId xmlns:a16="http://schemas.microsoft.com/office/drawing/2014/main" id="{F3F878E6-933C-2A4D-803B-A715B5725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70" name="Group 169">
                  <a:extLst>
                    <a:ext uri="{FF2B5EF4-FFF2-40B4-BE49-F238E27FC236}">
                      <a16:creationId xmlns:a16="http://schemas.microsoft.com/office/drawing/2014/main" id="{99E204F5-87A8-C64B-8CC8-352AFB2431CB}"/>
                    </a:ext>
                  </a:extLst>
                </p:cNvPr>
                <p:cNvGrpSpPr/>
                <p:nvPr/>
              </p:nvGrpSpPr>
              <p:grpSpPr>
                <a:xfrm>
                  <a:off x="1447051" y="2230255"/>
                  <a:ext cx="813673" cy="737170"/>
                  <a:chOff x="1447051" y="2230255"/>
                  <a:chExt cx="813673" cy="737170"/>
                </a:xfrm>
              </p:grpSpPr>
              <p:sp>
                <p:nvSpPr>
                  <p:cNvPr id="171" name="Rounded Rectangle 170">
                    <a:extLst>
                      <a:ext uri="{FF2B5EF4-FFF2-40B4-BE49-F238E27FC236}">
                        <a16:creationId xmlns:a16="http://schemas.microsoft.com/office/drawing/2014/main" id="{EA9A301A-644C-E046-A1FE-41A2E6FE2E70}"/>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C5AB00BC-4740-4944-950E-698DD3260A23}"/>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143">
                <a:extLst>
                  <a:ext uri="{FF2B5EF4-FFF2-40B4-BE49-F238E27FC236}">
                    <a16:creationId xmlns:a16="http://schemas.microsoft.com/office/drawing/2014/main" id="{6CBF4370-0257-8E44-B53F-5BC999C27A89}"/>
                  </a:ext>
                </a:extLst>
              </p:cNvPr>
              <p:cNvGrpSpPr>
                <a:grpSpLocks noChangeAspect="1"/>
              </p:cNvGrpSpPr>
              <p:nvPr/>
            </p:nvGrpSpPr>
            <p:grpSpPr>
              <a:xfrm>
                <a:off x="9368941" y="1722853"/>
                <a:ext cx="468008" cy="457200"/>
                <a:chOff x="1278675" y="2029522"/>
                <a:chExt cx="1609491" cy="1572321"/>
              </a:xfrm>
            </p:grpSpPr>
            <p:sp>
              <p:nvSpPr>
                <p:cNvPr id="163" name="Oval 162">
                  <a:extLst>
                    <a:ext uri="{FF2B5EF4-FFF2-40B4-BE49-F238E27FC236}">
                      <a16:creationId xmlns:a16="http://schemas.microsoft.com/office/drawing/2014/main" id="{0441D82C-9968-0546-9E15-2D806CD31A1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Graphic 163" descr="Mitochondria with solid fill">
                  <a:extLst>
                    <a:ext uri="{FF2B5EF4-FFF2-40B4-BE49-F238E27FC236}">
                      <a16:creationId xmlns:a16="http://schemas.microsoft.com/office/drawing/2014/main" id="{6C082A68-42B3-E242-AC9D-D6151D3156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65" name="Group 164">
                  <a:extLst>
                    <a:ext uri="{FF2B5EF4-FFF2-40B4-BE49-F238E27FC236}">
                      <a16:creationId xmlns:a16="http://schemas.microsoft.com/office/drawing/2014/main" id="{DE64D493-149C-0940-B3FF-325A24755DDD}"/>
                    </a:ext>
                  </a:extLst>
                </p:cNvPr>
                <p:cNvGrpSpPr/>
                <p:nvPr/>
              </p:nvGrpSpPr>
              <p:grpSpPr>
                <a:xfrm>
                  <a:off x="1447051" y="2230255"/>
                  <a:ext cx="813673" cy="737170"/>
                  <a:chOff x="1447051" y="2230255"/>
                  <a:chExt cx="813673" cy="737170"/>
                </a:xfrm>
              </p:grpSpPr>
              <p:sp>
                <p:nvSpPr>
                  <p:cNvPr id="166" name="Rounded Rectangle 165">
                    <a:extLst>
                      <a:ext uri="{FF2B5EF4-FFF2-40B4-BE49-F238E27FC236}">
                        <a16:creationId xmlns:a16="http://schemas.microsoft.com/office/drawing/2014/main" id="{18D0F917-44B2-8043-9D44-401B3CA6A44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C9362CC2-5E7F-1D4B-8E60-E7A921017C8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5" name="Group 144">
                <a:extLst>
                  <a:ext uri="{FF2B5EF4-FFF2-40B4-BE49-F238E27FC236}">
                    <a16:creationId xmlns:a16="http://schemas.microsoft.com/office/drawing/2014/main" id="{047EC579-948A-7544-8FC0-F6095431D6FD}"/>
                  </a:ext>
                </a:extLst>
              </p:cNvPr>
              <p:cNvGrpSpPr>
                <a:grpSpLocks noChangeAspect="1"/>
              </p:cNvGrpSpPr>
              <p:nvPr/>
            </p:nvGrpSpPr>
            <p:grpSpPr>
              <a:xfrm>
                <a:off x="9997659" y="1730955"/>
                <a:ext cx="468008" cy="457200"/>
                <a:chOff x="1278675" y="2029522"/>
                <a:chExt cx="1609491" cy="1572321"/>
              </a:xfrm>
            </p:grpSpPr>
            <p:sp>
              <p:nvSpPr>
                <p:cNvPr id="158" name="Oval 157">
                  <a:extLst>
                    <a:ext uri="{FF2B5EF4-FFF2-40B4-BE49-F238E27FC236}">
                      <a16:creationId xmlns:a16="http://schemas.microsoft.com/office/drawing/2014/main" id="{BFA9F883-C066-224B-BB65-25397BC7E8F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Graphic 158" descr="Mitochondria with solid fill">
                  <a:extLst>
                    <a:ext uri="{FF2B5EF4-FFF2-40B4-BE49-F238E27FC236}">
                      <a16:creationId xmlns:a16="http://schemas.microsoft.com/office/drawing/2014/main" id="{0AADA665-33F5-6141-A807-FD0BDB424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60" name="Group 159">
                  <a:extLst>
                    <a:ext uri="{FF2B5EF4-FFF2-40B4-BE49-F238E27FC236}">
                      <a16:creationId xmlns:a16="http://schemas.microsoft.com/office/drawing/2014/main" id="{2600AC91-9129-7C42-B160-2D426978A64B}"/>
                    </a:ext>
                  </a:extLst>
                </p:cNvPr>
                <p:cNvGrpSpPr/>
                <p:nvPr/>
              </p:nvGrpSpPr>
              <p:grpSpPr>
                <a:xfrm>
                  <a:off x="1447051" y="2230255"/>
                  <a:ext cx="813673" cy="737170"/>
                  <a:chOff x="1447051" y="2230255"/>
                  <a:chExt cx="813673" cy="737170"/>
                </a:xfrm>
              </p:grpSpPr>
              <p:sp>
                <p:nvSpPr>
                  <p:cNvPr id="161" name="Rounded Rectangle 160">
                    <a:extLst>
                      <a:ext uri="{FF2B5EF4-FFF2-40B4-BE49-F238E27FC236}">
                        <a16:creationId xmlns:a16="http://schemas.microsoft.com/office/drawing/2014/main" id="{C17AF366-3A2D-8540-8A59-8C584F320D42}"/>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35529AED-78A0-4646-86EF-C2DA1D6C87FD}"/>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6" name="Group 145">
                <a:extLst>
                  <a:ext uri="{FF2B5EF4-FFF2-40B4-BE49-F238E27FC236}">
                    <a16:creationId xmlns:a16="http://schemas.microsoft.com/office/drawing/2014/main" id="{69B8BB1A-3980-1149-81BB-BB3547942022}"/>
                  </a:ext>
                </a:extLst>
              </p:cNvPr>
              <p:cNvGrpSpPr>
                <a:grpSpLocks noChangeAspect="1"/>
              </p:cNvGrpSpPr>
              <p:nvPr/>
            </p:nvGrpSpPr>
            <p:grpSpPr>
              <a:xfrm>
                <a:off x="10663152" y="1730955"/>
                <a:ext cx="468008" cy="457200"/>
                <a:chOff x="1278675" y="2029522"/>
                <a:chExt cx="1609491" cy="1572321"/>
              </a:xfrm>
            </p:grpSpPr>
            <p:sp>
              <p:nvSpPr>
                <p:cNvPr id="153" name="Oval 152">
                  <a:extLst>
                    <a:ext uri="{FF2B5EF4-FFF2-40B4-BE49-F238E27FC236}">
                      <a16:creationId xmlns:a16="http://schemas.microsoft.com/office/drawing/2014/main" id="{EC2BAC91-15ED-BD45-8E02-2D70476070B1}"/>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raphic 153" descr="Mitochondria with solid fill">
                  <a:extLst>
                    <a:ext uri="{FF2B5EF4-FFF2-40B4-BE49-F238E27FC236}">
                      <a16:creationId xmlns:a16="http://schemas.microsoft.com/office/drawing/2014/main" id="{77D0BD81-78D1-AD4F-A4F0-9DB6E858EA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55" name="Group 154">
                  <a:extLst>
                    <a:ext uri="{FF2B5EF4-FFF2-40B4-BE49-F238E27FC236}">
                      <a16:creationId xmlns:a16="http://schemas.microsoft.com/office/drawing/2014/main" id="{AC4F118A-810B-EF4E-B402-6AE7AD3E5592}"/>
                    </a:ext>
                  </a:extLst>
                </p:cNvPr>
                <p:cNvGrpSpPr/>
                <p:nvPr/>
              </p:nvGrpSpPr>
              <p:grpSpPr>
                <a:xfrm>
                  <a:off x="1447051" y="2230255"/>
                  <a:ext cx="813673" cy="737170"/>
                  <a:chOff x="1447051" y="2230255"/>
                  <a:chExt cx="813673" cy="737170"/>
                </a:xfrm>
              </p:grpSpPr>
              <p:sp>
                <p:nvSpPr>
                  <p:cNvPr id="156" name="Rounded Rectangle 155">
                    <a:extLst>
                      <a:ext uri="{FF2B5EF4-FFF2-40B4-BE49-F238E27FC236}">
                        <a16:creationId xmlns:a16="http://schemas.microsoft.com/office/drawing/2014/main" id="{7F097E7F-B551-2A45-A7B5-C19F071DE84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2312B9DD-F186-684B-9D46-45BDCD976C43}"/>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7" name="Group 146">
                <a:extLst>
                  <a:ext uri="{FF2B5EF4-FFF2-40B4-BE49-F238E27FC236}">
                    <a16:creationId xmlns:a16="http://schemas.microsoft.com/office/drawing/2014/main" id="{568F0649-DEA9-D64A-9A50-212508A270BB}"/>
                  </a:ext>
                </a:extLst>
              </p:cNvPr>
              <p:cNvGrpSpPr>
                <a:grpSpLocks noChangeAspect="1"/>
              </p:cNvGrpSpPr>
              <p:nvPr/>
            </p:nvGrpSpPr>
            <p:grpSpPr>
              <a:xfrm>
                <a:off x="8134080" y="1741678"/>
                <a:ext cx="468008" cy="457200"/>
                <a:chOff x="1278675" y="2029522"/>
                <a:chExt cx="1609491" cy="1572321"/>
              </a:xfrm>
            </p:grpSpPr>
            <p:sp>
              <p:nvSpPr>
                <p:cNvPr id="148" name="Oval 147">
                  <a:extLst>
                    <a:ext uri="{FF2B5EF4-FFF2-40B4-BE49-F238E27FC236}">
                      <a16:creationId xmlns:a16="http://schemas.microsoft.com/office/drawing/2014/main" id="{64723467-D7A4-AA4F-9579-B3D8DF3AA709}"/>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Graphic 148" descr="Mitochondria with solid fill">
                  <a:extLst>
                    <a:ext uri="{FF2B5EF4-FFF2-40B4-BE49-F238E27FC236}">
                      <a16:creationId xmlns:a16="http://schemas.microsoft.com/office/drawing/2014/main" id="{0104750C-3BA7-6E49-9932-7E1DEA9D5B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50" name="Group 149">
                  <a:extLst>
                    <a:ext uri="{FF2B5EF4-FFF2-40B4-BE49-F238E27FC236}">
                      <a16:creationId xmlns:a16="http://schemas.microsoft.com/office/drawing/2014/main" id="{62D13544-AF1D-074E-A836-0F93B3AAEF2B}"/>
                    </a:ext>
                  </a:extLst>
                </p:cNvPr>
                <p:cNvGrpSpPr/>
                <p:nvPr/>
              </p:nvGrpSpPr>
              <p:grpSpPr>
                <a:xfrm>
                  <a:off x="1447051" y="2230255"/>
                  <a:ext cx="813673" cy="737170"/>
                  <a:chOff x="1447051" y="2230255"/>
                  <a:chExt cx="813673" cy="737170"/>
                </a:xfrm>
              </p:grpSpPr>
              <p:sp>
                <p:nvSpPr>
                  <p:cNvPr id="151" name="Rounded Rectangle 150">
                    <a:extLst>
                      <a:ext uri="{FF2B5EF4-FFF2-40B4-BE49-F238E27FC236}">
                        <a16:creationId xmlns:a16="http://schemas.microsoft.com/office/drawing/2014/main" id="{BBA78D1E-E18E-6640-BD45-1A07DE3A559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6D8D79DF-2714-6D44-BA3B-D0BE5158C23B}"/>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200" name="Title 1">
            <a:extLst>
              <a:ext uri="{FF2B5EF4-FFF2-40B4-BE49-F238E27FC236}">
                <a16:creationId xmlns:a16="http://schemas.microsoft.com/office/drawing/2014/main" id="{C29FF57A-965A-A54A-9FCC-2435DB9F85DB}"/>
              </a:ext>
            </a:extLst>
          </p:cNvPr>
          <p:cNvSpPr txBox="1">
            <a:spLocks/>
          </p:cNvSpPr>
          <p:nvPr/>
        </p:nvSpPr>
        <p:spPr>
          <a:xfrm>
            <a:off x="37615" y="2129836"/>
            <a:ext cx="3630493"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100s cells</a:t>
            </a:r>
          </a:p>
          <a:p>
            <a:pPr algn="ctr"/>
            <a:r>
              <a:rPr lang="en-US" sz="3600" dirty="0">
                <a:solidFill>
                  <a:srgbClr val="4730FC"/>
                </a:solidFill>
                <a:latin typeface="+mn-lt"/>
              </a:rPr>
              <a:t>1000s spots</a:t>
            </a:r>
          </a:p>
        </p:txBody>
      </p:sp>
      <p:sp>
        <p:nvSpPr>
          <p:cNvPr id="209" name="Rounded Rectangle 208">
            <a:extLst>
              <a:ext uri="{FF2B5EF4-FFF2-40B4-BE49-F238E27FC236}">
                <a16:creationId xmlns:a16="http://schemas.microsoft.com/office/drawing/2014/main" id="{FD7CC3FD-8687-6340-BFD7-C55975871763}"/>
              </a:ext>
            </a:extLst>
          </p:cNvPr>
          <p:cNvSpPr/>
          <p:nvPr/>
        </p:nvSpPr>
        <p:spPr>
          <a:xfrm>
            <a:off x="8664499" y="2258213"/>
            <a:ext cx="3274861" cy="3302976"/>
          </a:xfrm>
          <a:prstGeom prst="roundRect">
            <a:avLst>
              <a:gd name="adj" fmla="val 1012"/>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Graphic 188" descr="Bar chart outline">
            <a:extLst>
              <a:ext uri="{FF2B5EF4-FFF2-40B4-BE49-F238E27FC236}">
                <a16:creationId xmlns:a16="http://schemas.microsoft.com/office/drawing/2014/main" id="{F9EAA87A-E7A8-4940-A4E4-62DF15200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9382" y="3597861"/>
            <a:ext cx="1632894" cy="1632894"/>
          </a:xfrm>
          <a:prstGeom prst="rect">
            <a:avLst/>
          </a:prstGeom>
        </p:spPr>
      </p:pic>
      <p:sp>
        <p:nvSpPr>
          <p:cNvPr id="202" name="Title 1">
            <a:extLst>
              <a:ext uri="{FF2B5EF4-FFF2-40B4-BE49-F238E27FC236}">
                <a16:creationId xmlns:a16="http://schemas.microsoft.com/office/drawing/2014/main" id="{10AB78B3-BB86-3642-9F73-8BFBB86744EE}"/>
              </a:ext>
            </a:extLst>
          </p:cNvPr>
          <p:cNvSpPr txBox="1">
            <a:spLocks/>
          </p:cNvSpPr>
          <p:nvPr/>
        </p:nvSpPr>
        <p:spPr>
          <a:xfrm>
            <a:off x="8728286" y="2446457"/>
            <a:ext cx="3238996"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mn-lt"/>
              </a:rPr>
              <a:t>automated data management</a:t>
            </a:r>
          </a:p>
        </p:txBody>
      </p:sp>
      <p:sp>
        <p:nvSpPr>
          <p:cNvPr id="210" name="Rounded Rectangle 209">
            <a:extLst>
              <a:ext uri="{FF2B5EF4-FFF2-40B4-BE49-F238E27FC236}">
                <a16:creationId xmlns:a16="http://schemas.microsoft.com/office/drawing/2014/main" id="{569B06F7-BEEB-1F4F-9BB2-BCB66939D937}"/>
              </a:ext>
            </a:extLst>
          </p:cNvPr>
          <p:cNvSpPr/>
          <p:nvPr/>
        </p:nvSpPr>
        <p:spPr>
          <a:xfrm>
            <a:off x="424543" y="2258213"/>
            <a:ext cx="8239956" cy="3302976"/>
          </a:xfrm>
          <a:prstGeom prst="roundRect">
            <a:avLst>
              <a:gd name="adj" fmla="val 1353"/>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itle 1">
            <a:extLst>
              <a:ext uri="{FF2B5EF4-FFF2-40B4-BE49-F238E27FC236}">
                <a16:creationId xmlns:a16="http://schemas.microsoft.com/office/drawing/2014/main" id="{F4B36C58-7548-8645-9E68-C0E3C5F8A972}"/>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213" name="Title 1">
            <a:extLst>
              <a:ext uri="{FF2B5EF4-FFF2-40B4-BE49-F238E27FC236}">
                <a16:creationId xmlns:a16="http://schemas.microsoft.com/office/drawing/2014/main" id="{99A3B8D8-0972-1C49-BC48-22083F0826FE}"/>
              </a:ext>
            </a:extLst>
          </p:cNvPr>
          <p:cNvSpPr txBox="1">
            <a:spLocks/>
          </p:cNvSpPr>
          <p:nvPr/>
        </p:nvSpPr>
        <p:spPr>
          <a:xfrm>
            <a:off x="424543" y="1348200"/>
            <a:ext cx="8697686" cy="627864"/>
          </a:xfrm>
          <a:prstGeom prst="rect">
            <a:avLst/>
          </a:prstGeom>
          <a:solidFill>
            <a:srgbClr val="FFFFFF">
              <a:alpha val="85000"/>
            </a:srgbClr>
          </a:solidFill>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3200" dirty="0">
                <a:solidFill>
                  <a:srgbClr val="4730FC"/>
                </a:solidFill>
                <a:latin typeface="+mn-lt"/>
              </a:rPr>
              <a:t>Automated Image processing pipeline</a:t>
            </a:r>
          </a:p>
        </p:txBody>
      </p:sp>
      <p:sp>
        <p:nvSpPr>
          <p:cNvPr id="186" name="Rectangle 185">
            <a:extLst>
              <a:ext uri="{FF2B5EF4-FFF2-40B4-BE49-F238E27FC236}">
                <a16:creationId xmlns:a16="http://schemas.microsoft.com/office/drawing/2014/main" id="{9B19D111-BE7F-F648-A34F-4F6EB1A7F7B5}"/>
              </a:ext>
            </a:extLst>
          </p:cNvPr>
          <p:cNvSpPr/>
          <p:nvPr/>
        </p:nvSpPr>
        <p:spPr>
          <a:xfrm>
            <a:off x="4392839" y="2359772"/>
            <a:ext cx="3217228" cy="3067600"/>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B447F14C-4C69-014D-B35F-D5AC5004ECAE}"/>
              </a:ext>
            </a:extLst>
          </p:cNvPr>
          <p:cNvSpPr txBox="1"/>
          <p:nvPr/>
        </p:nvSpPr>
        <p:spPr>
          <a:xfrm>
            <a:off x="4491854" y="2359771"/>
            <a:ext cx="3600666" cy="584775"/>
          </a:xfrm>
          <a:prstGeom prst="rect">
            <a:avLst/>
          </a:prstGeom>
          <a:noFill/>
        </p:spPr>
        <p:txBody>
          <a:bodyPr wrap="none" rtlCol="0">
            <a:spAutoFit/>
          </a:bodyPr>
          <a:lstStyle/>
          <a:p>
            <a:r>
              <a:rPr lang="en-US" sz="3200" dirty="0" err="1">
                <a:solidFill>
                  <a:srgbClr val="4730FC"/>
                </a:solidFill>
              </a:rPr>
              <a:t>rsnaped</a:t>
            </a:r>
            <a:r>
              <a:rPr lang="en-US" sz="3200" dirty="0">
                <a:solidFill>
                  <a:srgbClr val="4730FC"/>
                </a:solidFill>
              </a:rPr>
              <a:t>-pipeline-CLI</a:t>
            </a:r>
          </a:p>
        </p:txBody>
      </p:sp>
      <p:pic>
        <p:nvPicPr>
          <p:cNvPr id="216" name="Graphic 215" descr="Cause And Effect with solid fill">
            <a:extLst>
              <a:ext uri="{FF2B5EF4-FFF2-40B4-BE49-F238E27FC236}">
                <a16:creationId xmlns:a16="http://schemas.microsoft.com/office/drawing/2014/main" id="{646B9F37-6146-2C4D-9470-C69EC520C9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03691" y="3237338"/>
            <a:ext cx="914400" cy="914400"/>
          </a:xfrm>
          <a:prstGeom prst="rect">
            <a:avLst/>
          </a:prstGeom>
        </p:spPr>
      </p:pic>
      <p:grpSp>
        <p:nvGrpSpPr>
          <p:cNvPr id="217" name="Group 216">
            <a:extLst>
              <a:ext uri="{FF2B5EF4-FFF2-40B4-BE49-F238E27FC236}">
                <a16:creationId xmlns:a16="http://schemas.microsoft.com/office/drawing/2014/main" id="{C16EE6D6-EE78-C946-B92E-97F017FCE621}"/>
              </a:ext>
            </a:extLst>
          </p:cNvPr>
          <p:cNvGrpSpPr/>
          <p:nvPr/>
        </p:nvGrpSpPr>
        <p:grpSpPr>
          <a:xfrm>
            <a:off x="4695842" y="3213575"/>
            <a:ext cx="1279752" cy="461665"/>
            <a:chOff x="9685535" y="3850693"/>
            <a:chExt cx="1279752" cy="461665"/>
          </a:xfrm>
        </p:grpSpPr>
        <p:sp>
          <p:nvSpPr>
            <p:cNvPr id="218" name="Rounded Rectangle 217">
              <a:extLst>
                <a:ext uri="{FF2B5EF4-FFF2-40B4-BE49-F238E27FC236}">
                  <a16:creationId xmlns:a16="http://schemas.microsoft.com/office/drawing/2014/main" id="{A2D4F3C7-3A62-504E-BF72-8BDA40B91655}"/>
                </a:ext>
              </a:extLst>
            </p:cNvPr>
            <p:cNvSpPr>
              <a:spLocks noChangeAspect="1"/>
            </p:cNvSpPr>
            <p:nvPr/>
          </p:nvSpPr>
          <p:spPr>
            <a:xfrm>
              <a:off x="9721529" y="3850693"/>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19" name="TextBox 218">
              <a:extLst>
                <a:ext uri="{FF2B5EF4-FFF2-40B4-BE49-F238E27FC236}">
                  <a16:creationId xmlns:a16="http://schemas.microsoft.com/office/drawing/2014/main" id="{0269F5F5-5780-B946-AC11-F2C728B67561}"/>
                </a:ext>
              </a:extLst>
            </p:cNvPr>
            <p:cNvSpPr txBox="1">
              <a:spLocks noChangeAspect="1"/>
            </p:cNvSpPr>
            <p:nvPr/>
          </p:nvSpPr>
          <p:spPr>
            <a:xfrm>
              <a:off x="9685535" y="3898754"/>
              <a:ext cx="1279752" cy="340519"/>
            </a:xfrm>
            <a:prstGeom prst="roundRect">
              <a:avLst/>
            </a:prstGeom>
            <a:noFill/>
          </p:spPr>
          <p:txBody>
            <a:bodyPr wrap="square" rtlCol="0">
              <a:spAutoFit/>
            </a:bodyPr>
            <a:lstStyle/>
            <a:p>
              <a:pPr algn="ctr"/>
              <a:r>
                <a:rPr lang="en-US" sz="1400" dirty="0"/>
                <a:t>Segmentation</a:t>
              </a:r>
            </a:p>
          </p:txBody>
        </p:sp>
      </p:grpSp>
      <p:grpSp>
        <p:nvGrpSpPr>
          <p:cNvPr id="220" name="Group 219">
            <a:extLst>
              <a:ext uri="{FF2B5EF4-FFF2-40B4-BE49-F238E27FC236}">
                <a16:creationId xmlns:a16="http://schemas.microsoft.com/office/drawing/2014/main" id="{8CDB97F5-E430-584A-A7C1-772435E93642}"/>
              </a:ext>
            </a:extLst>
          </p:cNvPr>
          <p:cNvGrpSpPr/>
          <p:nvPr/>
        </p:nvGrpSpPr>
        <p:grpSpPr>
          <a:xfrm>
            <a:off x="6184512" y="3758514"/>
            <a:ext cx="1215687" cy="461665"/>
            <a:chOff x="8514321" y="4071257"/>
            <a:chExt cx="1215687" cy="461665"/>
          </a:xfrm>
        </p:grpSpPr>
        <p:sp>
          <p:nvSpPr>
            <p:cNvPr id="221" name="Rounded Rectangle 220">
              <a:extLst>
                <a:ext uri="{FF2B5EF4-FFF2-40B4-BE49-F238E27FC236}">
                  <a16:creationId xmlns:a16="http://schemas.microsoft.com/office/drawing/2014/main" id="{669F9ED6-0E1D-D440-8405-315217EDBCE1}"/>
                </a:ext>
              </a:extLst>
            </p:cNvPr>
            <p:cNvSpPr>
              <a:spLocks noChangeAspect="1"/>
            </p:cNvSpPr>
            <p:nvPr/>
          </p:nvSpPr>
          <p:spPr>
            <a:xfrm>
              <a:off x="8552414"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2" name="TextBox 221">
              <a:extLst>
                <a:ext uri="{FF2B5EF4-FFF2-40B4-BE49-F238E27FC236}">
                  <a16:creationId xmlns:a16="http://schemas.microsoft.com/office/drawing/2014/main" id="{5DB7129E-6FD7-1B41-856B-42275EADDDDD}"/>
                </a:ext>
              </a:extLst>
            </p:cNvPr>
            <p:cNvSpPr txBox="1">
              <a:spLocks noChangeAspect="1"/>
            </p:cNvSpPr>
            <p:nvPr/>
          </p:nvSpPr>
          <p:spPr>
            <a:xfrm>
              <a:off x="8514321" y="4152403"/>
              <a:ext cx="1210739" cy="340519"/>
            </a:xfrm>
            <a:prstGeom prst="roundRect">
              <a:avLst/>
            </a:prstGeom>
            <a:noFill/>
            <a:ln>
              <a:noFill/>
            </a:ln>
          </p:spPr>
          <p:txBody>
            <a:bodyPr wrap="square" rtlCol="0">
              <a:spAutoFit/>
            </a:bodyPr>
            <a:lstStyle/>
            <a:p>
              <a:pPr algn="ctr"/>
              <a:r>
                <a:rPr lang="en-US" sz="1400" dirty="0"/>
                <a:t>Tracking</a:t>
              </a:r>
            </a:p>
          </p:txBody>
        </p:sp>
      </p:grpSp>
      <p:pic>
        <p:nvPicPr>
          <p:cNvPr id="226" name="Graphic 225" descr="Cause And Effect with solid fill">
            <a:extLst>
              <a:ext uri="{FF2B5EF4-FFF2-40B4-BE49-F238E27FC236}">
                <a16:creationId xmlns:a16="http://schemas.microsoft.com/office/drawing/2014/main" id="{3396632D-0435-5B43-804A-31292DB97D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603691" y="3944269"/>
            <a:ext cx="914400" cy="914400"/>
          </a:xfrm>
          <a:prstGeom prst="rect">
            <a:avLst/>
          </a:prstGeom>
        </p:spPr>
      </p:pic>
      <p:grpSp>
        <p:nvGrpSpPr>
          <p:cNvPr id="223" name="Group 222">
            <a:extLst>
              <a:ext uri="{FF2B5EF4-FFF2-40B4-BE49-F238E27FC236}">
                <a16:creationId xmlns:a16="http://schemas.microsoft.com/office/drawing/2014/main" id="{BF1F1B64-548D-1B47-AEAB-CDCD2395B267}"/>
              </a:ext>
            </a:extLst>
          </p:cNvPr>
          <p:cNvGrpSpPr/>
          <p:nvPr/>
        </p:nvGrpSpPr>
        <p:grpSpPr>
          <a:xfrm>
            <a:off x="4680479" y="4392660"/>
            <a:ext cx="1280307" cy="461665"/>
            <a:chOff x="11015444" y="4071257"/>
            <a:chExt cx="1280307" cy="461665"/>
          </a:xfrm>
        </p:grpSpPr>
        <p:sp>
          <p:nvSpPr>
            <p:cNvPr id="224" name="Rounded Rectangle 223">
              <a:extLst>
                <a:ext uri="{FF2B5EF4-FFF2-40B4-BE49-F238E27FC236}">
                  <a16:creationId xmlns:a16="http://schemas.microsoft.com/office/drawing/2014/main" id="{3A347FE7-F6CA-FC49-95C8-A6C687648071}"/>
                </a:ext>
              </a:extLst>
            </p:cNvPr>
            <p:cNvSpPr>
              <a:spLocks noChangeAspect="1"/>
            </p:cNvSpPr>
            <p:nvPr/>
          </p:nvSpPr>
          <p:spPr>
            <a:xfrm>
              <a:off x="11066800"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5" name="TextBox 224">
              <a:extLst>
                <a:ext uri="{FF2B5EF4-FFF2-40B4-BE49-F238E27FC236}">
                  <a16:creationId xmlns:a16="http://schemas.microsoft.com/office/drawing/2014/main" id="{4C7F738E-FAE5-3545-950A-03EC59A6FB7C}"/>
                </a:ext>
              </a:extLst>
            </p:cNvPr>
            <p:cNvSpPr txBox="1">
              <a:spLocks noChangeAspect="1"/>
            </p:cNvSpPr>
            <p:nvPr/>
          </p:nvSpPr>
          <p:spPr>
            <a:xfrm>
              <a:off x="11015444" y="4152403"/>
              <a:ext cx="1280307" cy="340519"/>
            </a:xfrm>
            <a:prstGeom prst="roundRect">
              <a:avLst/>
            </a:prstGeom>
            <a:noFill/>
            <a:ln>
              <a:noFill/>
            </a:ln>
          </p:spPr>
          <p:txBody>
            <a:bodyPr wrap="square" rtlCol="0">
              <a:spAutoFit/>
            </a:bodyPr>
            <a:lstStyle/>
            <a:p>
              <a:pPr algn="ctr"/>
              <a:r>
                <a:rPr lang="en-US" sz="1400" dirty="0"/>
                <a:t>Quantification</a:t>
              </a:r>
            </a:p>
          </p:txBody>
        </p:sp>
      </p:grpSp>
      <p:cxnSp>
        <p:nvCxnSpPr>
          <p:cNvPr id="228" name="Elbow Connector 227">
            <a:extLst>
              <a:ext uri="{FF2B5EF4-FFF2-40B4-BE49-F238E27FC236}">
                <a16:creationId xmlns:a16="http://schemas.microsoft.com/office/drawing/2014/main" id="{557897C7-4138-B246-B7B4-9FC8905CC0BD}"/>
              </a:ext>
            </a:extLst>
          </p:cNvPr>
          <p:cNvCxnSpPr>
            <a:cxnSpLocks/>
            <a:endCxn id="219" idx="1"/>
          </p:cNvCxnSpPr>
          <p:nvPr/>
        </p:nvCxnSpPr>
        <p:spPr>
          <a:xfrm flipV="1">
            <a:off x="2967587" y="3431896"/>
            <a:ext cx="1728255" cy="958638"/>
          </a:xfrm>
          <a:prstGeom prst="bentConnector3">
            <a:avLst>
              <a:gd name="adj1" fmla="val 50000"/>
            </a:avLst>
          </a:prstGeom>
          <a:ln w="3810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32" name="Graphic 231" descr="Close with solid fill">
            <a:extLst>
              <a:ext uri="{FF2B5EF4-FFF2-40B4-BE49-F238E27FC236}">
                <a16:creationId xmlns:a16="http://schemas.microsoft.com/office/drawing/2014/main" id="{CA1447F6-207B-4748-854A-854E5A8A98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9363" y="4152426"/>
            <a:ext cx="462198" cy="462198"/>
          </a:xfrm>
          <a:prstGeom prst="rect">
            <a:avLst/>
          </a:prstGeom>
        </p:spPr>
      </p:pic>
      <p:cxnSp>
        <p:nvCxnSpPr>
          <p:cNvPr id="233" name="Elbow Connector 232">
            <a:extLst>
              <a:ext uri="{FF2B5EF4-FFF2-40B4-BE49-F238E27FC236}">
                <a16:creationId xmlns:a16="http://schemas.microsoft.com/office/drawing/2014/main" id="{EBCD8A09-4E24-974F-ACE7-46A50E66931B}"/>
              </a:ext>
            </a:extLst>
          </p:cNvPr>
          <p:cNvCxnSpPr>
            <a:cxnSpLocks/>
            <a:stCxn id="224" idx="2"/>
            <a:endCxn id="209" idx="1"/>
          </p:cNvCxnSpPr>
          <p:nvPr/>
        </p:nvCxnSpPr>
        <p:spPr>
          <a:xfrm rot="5400000" flipH="1" flipV="1">
            <a:off x="6520253" y="2710079"/>
            <a:ext cx="944624" cy="3343867"/>
          </a:xfrm>
          <a:prstGeom prst="bentConnector4">
            <a:avLst>
              <a:gd name="adj1" fmla="val -24200"/>
              <a:gd name="adj2" fmla="val 82569"/>
            </a:avLst>
          </a:prstGeom>
          <a:ln w="3810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2D88F4BB-D16F-1444-AE00-7283E8F3053C}"/>
              </a:ext>
            </a:extLst>
          </p:cNvPr>
          <p:cNvGrpSpPr/>
          <p:nvPr/>
        </p:nvGrpSpPr>
        <p:grpSpPr>
          <a:xfrm>
            <a:off x="3456772" y="3554259"/>
            <a:ext cx="749884" cy="723886"/>
            <a:chOff x="9366975" y="1154640"/>
            <a:chExt cx="749884" cy="723886"/>
          </a:xfrm>
        </p:grpSpPr>
        <p:sp>
          <p:nvSpPr>
            <p:cNvPr id="238" name="Rectangle 237">
              <a:extLst>
                <a:ext uri="{FF2B5EF4-FFF2-40B4-BE49-F238E27FC236}">
                  <a16:creationId xmlns:a16="http://schemas.microsoft.com/office/drawing/2014/main" id="{05D280E0-131A-AE45-ACD9-2F3950E966BE}"/>
                </a:ext>
              </a:extLst>
            </p:cNvPr>
            <p:cNvSpPr/>
            <p:nvPr/>
          </p:nvSpPr>
          <p:spPr>
            <a:xfrm>
              <a:off x="9366975" y="1154640"/>
              <a:ext cx="749884" cy="700046"/>
            </a:xfrm>
            <a:prstGeom prst="rect">
              <a:avLst/>
            </a:prstGeom>
            <a:solidFill>
              <a:schemeClr val="tx1"/>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Graphic 236" descr="Settings with solid fill">
              <a:extLst>
                <a:ext uri="{FF2B5EF4-FFF2-40B4-BE49-F238E27FC236}">
                  <a16:creationId xmlns:a16="http://schemas.microsoft.com/office/drawing/2014/main" id="{CCEDFC6D-4972-6648-86A6-5D26400D26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77861" y="1162191"/>
              <a:ext cx="716335" cy="716335"/>
            </a:xfrm>
            <a:prstGeom prst="rect">
              <a:avLst/>
            </a:prstGeom>
          </p:spPr>
        </p:pic>
      </p:grpSp>
      <p:sp>
        <p:nvSpPr>
          <p:cNvPr id="2" name="TextBox 1">
            <a:extLst>
              <a:ext uri="{FF2B5EF4-FFF2-40B4-BE49-F238E27FC236}">
                <a16:creationId xmlns:a16="http://schemas.microsoft.com/office/drawing/2014/main" id="{F6E0074C-F106-ED41-B77C-F6B3EC9F8665}"/>
              </a:ext>
            </a:extLst>
          </p:cNvPr>
          <p:cNvSpPr txBox="1"/>
          <p:nvPr/>
        </p:nvSpPr>
        <p:spPr>
          <a:xfrm>
            <a:off x="489285" y="6288961"/>
            <a:ext cx="2959465" cy="369332"/>
          </a:xfrm>
          <a:prstGeom prst="rect">
            <a:avLst/>
          </a:prstGeom>
          <a:noFill/>
        </p:spPr>
        <p:txBody>
          <a:bodyPr wrap="none" rtlCol="0">
            <a:spAutoFit/>
          </a:bodyPr>
          <a:lstStyle/>
          <a:p>
            <a:r>
              <a:rPr lang="en-US" dirty="0">
                <a:solidFill>
                  <a:srgbClr val="4730FC"/>
                </a:solidFill>
              </a:rPr>
              <a:t>CLI : Command Line Interface</a:t>
            </a:r>
          </a:p>
        </p:txBody>
      </p:sp>
      <p:sp>
        <p:nvSpPr>
          <p:cNvPr id="193" name="TextBox 192">
            <a:extLst>
              <a:ext uri="{FF2B5EF4-FFF2-40B4-BE49-F238E27FC236}">
                <a16:creationId xmlns:a16="http://schemas.microsoft.com/office/drawing/2014/main" id="{A7EDB975-D63D-204C-9501-E12A912FC21D}"/>
              </a:ext>
            </a:extLst>
          </p:cNvPr>
          <p:cNvSpPr txBox="1"/>
          <p:nvPr/>
        </p:nvSpPr>
        <p:spPr>
          <a:xfrm>
            <a:off x="353342" y="5728448"/>
            <a:ext cx="4386585" cy="646331"/>
          </a:xfrm>
          <a:prstGeom prst="rect">
            <a:avLst/>
          </a:prstGeom>
          <a:noFill/>
        </p:spPr>
        <p:txBody>
          <a:bodyPr wrap="none" rtlCol="0">
            <a:spAutoFit/>
          </a:bodyPr>
          <a:lstStyle/>
          <a:p>
            <a:r>
              <a:rPr lang="en-US" baseline="30000" dirty="0">
                <a:solidFill>
                  <a:srgbClr val="4730FC"/>
                </a:solidFill>
              </a:rPr>
              <a:t>1</a:t>
            </a:r>
            <a:r>
              <a:rPr lang="en-US" dirty="0">
                <a:solidFill>
                  <a:srgbClr val="4730FC"/>
                </a:solidFill>
              </a:rPr>
              <a:t> Automatic parameter tuning</a:t>
            </a:r>
          </a:p>
          <a:p>
            <a:r>
              <a:rPr lang="en-US" baseline="30000" dirty="0">
                <a:solidFill>
                  <a:srgbClr val="4730FC"/>
                </a:solidFill>
              </a:rPr>
              <a:t>2</a:t>
            </a:r>
            <a:r>
              <a:rPr lang="en-US" dirty="0">
                <a:solidFill>
                  <a:srgbClr val="4730FC"/>
                </a:solidFill>
              </a:rPr>
              <a:t> Automatic decision taking if an analysis fails</a:t>
            </a:r>
          </a:p>
        </p:txBody>
      </p:sp>
      <p:sp>
        <p:nvSpPr>
          <p:cNvPr id="194" name="TextBox 193">
            <a:extLst>
              <a:ext uri="{FF2B5EF4-FFF2-40B4-BE49-F238E27FC236}">
                <a16:creationId xmlns:a16="http://schemas.microsoft.com/office/drawing/2014/main" id="{31C5A60B-C5E4-D143-AAF0-CB1BC749868D}"/>
              </a:ext>
            </a:extLst>
          </p:cNvPr>
          <p:cNvSpPr txBox="1"/>
          <p:nvPr/>
        </p:nvSpPr>
        <p:spPr>
          <a:xfrm>
            <a:off x="3212182" y="3463412"/>
            <a:ext cx="311304" cy="369332"/>
          </a:xfrm>
          <a:prstGeom prst="rect">
            <a:avLst/>
          </a:prstGeom>
          <a:noFill/>
        </p:spPr>
        <p:txBody>
          <a:bodyPr wrap="none" rtlCol="0">
            <a:spAutoFit/>
          </a:bodyPr>
          <a:lstStyle/>
          <a:p>
            <a:r>
              <a:rPr lang="en-US" dirty="0">
                <a:solidFill>
                  <a:srgbClr val="4730FC"/>
                </a:solidFill>
              </a:rPr>
              <a:t>1</a:t>
            </a:r>
          </a:p>
        </p:txBody>
      </p:sp>
      <p:sp>
        <p:nvSpPr>
          <p:cNvPr id="195" name="TextBox 194">
            <a:extLst>
              <a:ext uri="{FF2B5EF4-FFF2-40B4-BE49-F238E27FC236}">
                <a16:creationId xmlns:a16="http://schemas.microsoft.com/office/drawing/2014/main" id="{A8A4E5BC-7723-414C-B3ED-3ADBE7AC4CF6}"/>
              </a:ext>
            </a:extLst>
          </p:cNvPr>
          <p:cNvSpPr txBox="1"/>
          <p:nvPr/>
        </p:nvSpPr>
        <p:spPr>
          <a:xfrm>
            <a:off x="1483302" y="4031723"/>
            <a:ext cx="311304" cy="369332"/>
          </a:xfrm>
          <a:prstGeom prst="rect">
            <a:avLst/>
          </a:prstGeom>
          <a:noFill/>
        </p:spPr>
        <p:txBody>
          <a:bodyPr wrap="none" rtlCol="0">
            <a:spAutoFit/>
          </a:bodyPr>
          <a:lstStyle/>
          <a:p>
            <a:r>
              <a:rPr lang="en-US" dirty="0">
                <a:solidFill>
                  <a:srgbClr val="4730FC"/>
                </a:solidFill>
              </a:rPr>
              <a:t>2</a:t>
            </a:r>
          </a:p>
        </p:txBody>
      </p:sp>
    </p:spTree>
    <p:extLst>
      <p:ext uri="{BB962C8B-B14F-4D97-AF65-F5344CB8AC3E}">
        <p14:creationId xmlns:p14="http://schemas.microsoft.com/office/powerpoint/2010/main" val="103404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CBAF460-C50B-D643-8912-6713B905AC7A}"/>
              </a:ext>
            </a:extLst>
          </p:cNvPr>
          <p:cNvGrpSpPr/>
          <p:nvPr/>
        </p:nvGrpSpPr>
        <p:grpSpPr>
          <a:xfrm>
            <a:off x="111512" y="860501"/>
            <a:ext cx="11987561" cy="5929308"/>
            <a:chOff x="111512" y="860501"/>
            <a:chExt cx="11987561" cy="5929308"/>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Microscope outline">
              <a:extLst>
                <a:ext uri="{FF2B5EF4-FFF2-40B4-BE49-F238E27FC236}">
                  <a16:creationId xmlns:a16="http://schemas.microsoft.com/office/drawing/2014/main" id="{F3DF1E95-2645-8144-BAE7-A9B41FDCA8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5191" y="860501"/>
              <a:ext cx="5929308" cy="5929308"/>
            </a:xfrm>
            <a:prstGeom prst="rect">
              <a:avLst/>
            </a:prstGeom>
          </p:spPr>
        </p:pic>
      </p:gr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5" name="Title 1">
            <a:extLst>
              <a:ext uri="{FF2B5EF4-FFF2-40B4-BE49-F238E27FC236}">
                <a16:creationId xmlns:a16="http://schemas.microsoft.com/office/drawing/2014/main" id="{C25841F4-B7E3-5A46-90B5-36EB9FD5BBCD}"/>
              </a:ext>
            </a:extLst>
          </p:cNvPr>
          <p:cNvSpPr txBox="1">
            <a:spLocks/>
          </p:cNvSpPr>
          <p:nvPr/>
        </p:nvSpPr>
        <p:spPr>
          <a:xfrm>
            <a:off x="336885" y="1325866"/>
            <a:ext cx="1107134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600" dirty="0">
                <a:solidFill>
                  <a:srgbClr val="4730FC"/>
                </a:solidFill>
              </a:rPr>
              <a:t>Programming paradigms</a:t>
            </a:r>
          </a:p>
        </p:txBody>
      </p:sp>
      <p:grpSp>
        <p:nvGrpSpPr>
          <p:cNvPr id="9" name="Group 8">
            <a:extLst>
              <a:ext uri="{FF2B5EF4-FFF2-40B4-BE49-F238E27FC236}">
                <a16:creationId xmlns:a16="http://schemas.microsoft.com/office/drawing/2014/main" id="{325022A5-4412-6D4A-A1DE-D334A1037FE7}"/>
              </a:ext>
            </a:extLst>
          </p:cNvPr>
          <p:cNvGrpSpPr>
            <a:grpSpLocks noChangeAspect="1"/>
          </p:cNvGrpSpPr>
          <p:nvPr/>
        </p:nvGrpSpPr>
        <p:grpSpPr>
          <a:xfrm>
            <a:off x="1388292" y="2604025"/>
            <a:ext cx="5668429" cy="3570514"/>
            <a:chOff x="2906486" y="2227029"/>
            <a:chExt cx="6487885" cy="4086685"/>
          </a:xfrm>
        </p:grpSpPr>
        <p:sp>
          <p:nvSpPr>
            <p:cNvPr id="2" name="Rectangle 1">
              <a:extLst>
                <a:ext uri="{FF2B5EF4-FFF2-40B4-BE49-F238E27FC236}">
                  <a16:creationId xmlns:a16="http://schemas.microsoft.com/office/drawing/2014/main" id="{6C8A1D62-6178-6649-AE64-D4BD5E246DB9}"/>
                </a:ext>
              </a:extLst>
            </p:cNvPr>
            <p:cNvSpPr/>
            <p:nvPr/>
          </p:nvSpPr>
          <p:spPr>
            <a:xfrm>
              <a:off x="2906486" y="2227029"/>
              <a:ext cx="6487885" cy="4086685"/>
            </a:xfrm>
            <a:prstGeom prst="rect">
              <a:avLst/>
            </a:prstGeom>
            <a:solidFill>
              <a:srgbClr val="4730FC"/>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4A7F5A-107F-D04D-A52C-CB7B7E4A89E3}"/>
                </a:ext>
              </a:extLst>
            </p:cNvPr>
            <p:cNvSpPr/>
            <p:nvPr/>
          </p:nvSpPr>
          <p:spPr>
            <a:xfrm>
              <a:off x="3673928" y="2817128"/>
              <a:ext cx="4953000" cy="2906486"/>
            </a:xfrm>
            <a:prstGeom prst="rect">
              <a:avLst/>
            </a:prstGeom>
            <a:solidFill>
              <a:schemeClr val="tx1"/>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E5F2935-009F-D747-AD5E-1DAFA4F5C649}"/>
                </a:ext>
              </a:extLst>
            </p:cNvPr>
            <p:cNvSpPr/>
            <p:nvPr/>
          </p:nvSpPr>
          <p:spPr>
            <a:xfrm>
              <a:off x="4340678" y="3327754"/>
              <a:ext cx="3619500" cy="1885235"/>
            </a:xfrm>
            <a:prstGeom prst="rect">
              <a:avLst/>
            </a:prstGeom>
            <a:solidFill>
              <a:srgbClr val="4730FC"/>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794C0D-3E09-E34B-BCA3-B06EC25CCC66}"/>
                </a:ext>
              </a:extLst>
            </p:cNvPr>
            <p:cNvSpPr txBox="1"/>
            <p:nvPr/>
          </p:nvSpPr>
          <p:spPr>
            <a:xfrm>
              <a:off x="3080656" y="2275990"/>
              <a:ext cx="2069797" cy="461665"/>
            </a:xfrm>
            <a:prstGeom prst="rect">
              <a:avLst/>
            </a:prstGeom>
            <a:noFill/>
          </p:spPr>
          <p:txBody>
            <a:bodyPr wrap="none" rtlCol="0">
              <a:spAutoFit/>
            </a:bodyPr>
            <a:lstStyle/>
            <a:p>
              <a:r>
                <a:rPr lang="en-US" sz="2400" dirty="0"/>
                <a:t>Meta-optimizer</a:t>
              </a:r>
            </a:p>
          </p:txBody>
        </p:sp>
        <p:sp>
          <p:nvSpPr>
            <p:cNvPr id="37" name="TextBox 36">
              <a:extLst>
                <a:ext uri="{FF2B5EF4-FFF2-40B4-BE49-F238E27FC236}">
                  <a16:creationId xmlns:a16="http://schemas.microsoft.com/office/drawing/2014/main" id="{3FEC75C4-32F3-5F4B-B39D-40170F9C17DE}"/>
                </a:ext>
              </a:extLst>
            </p:cNvPr>
            <p:cNvSpPr txBox="1"/>
            <p:nvPr/>
          </p:nvSpPr>
          <p:spPr>
            <a:xfrm>
              <a:off x="3720285" y="2853938"/>
              <a:ext cx="1406154" cy="461665"/>
            </a:xfrm>
            <a:prstGeom prst="rect">
              <a:avLst/>
            </a:prstGeom>
            <a:noFill/>
          </p:spPr>
          <p:txBody>
            <a:bodyPr wrap="none" rtlCol="0">
              <a:spAutoFit/>
            </a:bodyPr>
            <a:lstStyle/>
            <a:p>
              <a:r>
                <a:rPr lang="en-US" sz="2400" dirty="0">
                  <a:solidFill>
                    <a:srgbClr val="4730FC"/>
                  </a:solidFill>
                </a:rPr>
                <a:t>Optimizer</a:t>
              </a:r>
            </a:p>
          </p:txBody>
        </p:sp>
        <p:sp>
          <p:nvSpPr>
            <p:cNvPr id="39" name="TextBox 38">
              <a:extLst>
                <a:ext uri="{FF2B5EF4-FFF2-40B4-BE49-F238E27FC236}">
                  <a16:creationId xmlns:a16="http://schemas.microsoft.com/office/drawing/2014/main" id="{66EF0724-3ACA-6B4F-9E1E-D22EA8551866}"/>
                </a:ext>
              </a:extLst>
            </p:cNvPr>
            <p:cNvSpPr txBox="1"/>
            <p:nvPr/>
          </p:nvSpPr>
          <p:spPr>
            <a:xfrm>
              <a:off x="4992771" y="4034303"/>
              <a:ext cx="2315314" cy="461665"/>
            </a:xfrm>
            <a:prstGeom prst="rect">
              <a:avLst/>
            </a:prstGeom>
            <a:noFill/>
          </p:spPr>
          <p:txBody>
            <a:bodyPr wrap="none" rtlCol="0">
              <a:spAutoFit/>
            </a:bodyPr>
            <a:lstStyle/>
            <a:p>
              <a:r>
                <a:rPr lang="en-US" sz="2400" dirty="0"/>
                <a:t>Actual problem(s)</a:t>
              </a:r>
            </a:p>
          </p:txBody>
        </p:sp>
      </p:grpSp>
      <p:sp>
        <p:nvSpPr>
          <p:cNvPr id="6" name="Rectangle 5">
            <a:extLst>
              <a:ext uri="{FF2B5EF4-FFF2-40B4-BE49-F238E27FC236}">
                <a16:creationId xmlns:a16="http://schemas.microsoft.com/office/drawing/2014/main" id="{89763B70-6F35-9944-867C-DAA99968CF40}"/>
              </a:ext>
            </a:extLst>
          </p:cNvPr>
          <p:cNvSpPr/>
          <p:nvPr/>
        </p:nvSpPr>
        <p:spPr>
          <a:xfrm>
            <a:off x="336885" y="6395870"/>
            <a:ext cx="11506199" cy="276999"/>
          </a:xfrm>
          <a:prstGeom prst="rect">
            <a:avLst/>
          </a:prstGeom>
        </p:spPr>
        <p:txBody>
          <a:bodyPr wrap="square">
            <a:spAutoFit/>
          </a:bodyPr>
          <a:lstStyle/>
          <a:p>
            <a:r>
              <a:rPr lang="en-US" sz="1200" baseline="30000" dirty="0">
                <a:solidFill>
                  <a:srgbClr val="4730FC"/>
                </a:solidFill>
              </a:rPr>
              <a:t>1</a:t>
            </a:r>
            <a:r>
              <a:rPr lang="en-US" sz="1200" dirty="0">
                <a:solidFill>
                  <a:srgbClr val="4730FC"/>
                </a:solidFill>
              </a:rPr>
              <a:t>Mercer, R.E.; Sampson, J.R. (1978). "Adaptive search using a reproductive </a:t>
            </a:r>
            <a:r>
              <a:rPr lang="en-US" sz="1200" dirty="0" err="1">
                <a:solidFill>
                  <a:srgbClr val="4730FC"/>
                </a:solidFill>
              </a:rPr>
              <a:t>metaplan</a:t>
            </a:r>
            <a:r>
              <a:rPr lang="en-US" sz="1200" dirty="0">
                <a:solidFill>
                  <a:srgbClr val="4730FC"/>
                </a:solidFill>
              </a:rPr>
              <a:t>". </a:t>
            </a:r>
            <a:r>
              <a:rPr lang="en-US" sz="1200" dirty="0" err="1">
                <a:solidFill>
                  <a:srgbClr val="4730FC"/>
                </a:solidFill>
              </a:rPr>
              <a:t>Kybernetes</a:t>
            </a:r>
            <a:r>
              <a:rPr lang="en-US" sz="1200" dirty="0">
                <a:solidFill>
                  <a:srgbClr val="4730FC"/>
                </a:solidFill>
              </a:rPr>
              <a:t>. 7 (3): 215–228. doi:10.1108/eb005486.</a:t>
            </a:r>
          </a:p>
        </p:txBody>
      </p:sp>
      <p:pic>
        <p:nvPicPr>
          <p:cNvPr id="42" name="Graphic 41" descr="User with solid fill">
            <a:extLst>
              <a:ext uri="{FF2B5EF4-FFF2-40B4-BE49-F238E27FC236}">
                <a16:creationId xmlns:a16="http://schemas.microsoft.com/office/drawing/2014/main" id="{BCA40271-8C96-E040-A523-DB39009044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029" y="2646802"/>
            <a:ext cx="914400" cy="914400"/>
          </a:xfrm>
          <a:prstGeom prst="rect">
            <a:avLst/>
          </a:prstGeom>
        </p:spPr>
      </p:pic>
      <p:sp>
        <p:nvSpPr>
          <p:cNvPr id="43" name="TextBox 42">
            <a:extLst>
              <a:ext uri="{FF2B5EF4-FFF2-40B4-BE49-F238E27FC236}">
                <a16:creationId xmlns:a16="http://schemas.microsoft.com/office/drawing/2014/main" id="{509E1242-970B-CC42-9B06-24CFFAC3C7F3}"/>
              </a:ext>
            </a:extLst>
          </p:cNvPr>
          <p:cNvSpPr txBox="1"/>
          <p:nvPr/>
        </p:nvSpPr>
        <p:spPr>
          <a:xfrm>
            <a:off x="8414129" y="3494310"/>
            <a:ext cx="2258952" cy="461665"/>
          </a:xfrm>
          <a:prstGeom prst="rect">
            <a:avLst/>
          </a:prstGeom>
          <a:noFill/>
        </p:spPr>
        <p:txBody>
          <a:bodyPr wrap="none" rtlCol="0">
            <a:spAutoFit/>
          </a:bodyPr>
          <a:lstStyle/>
          <a:p>
            <a:r>
              <a:rPr lang="en-US" sz="2400" dirty="0" err="1">
                <a:solidFill>
                  <a:srgbClr val="4730FC"/>
                </a:solidFill>
              </a:rPr>
              <a:t>rsnaped</a:t>
            </a:r>
            <a:r>
              <a:rPr lang="en-US" sz="2400" dirty="0">
                <a:solidFill>
                  <a:srgbClr val="4730FC"/>
                </a:solidFill>
              </a:rPr>
              <a:t>-Pipeline</a:t>
            </a:r>
          </a:p>
        </p:txBody>
      </p:sp>
      <p:pic>
        <p:nvPicPr>
          <p:cNvPr id="62" name="Graphic 61" descr="Cause And Effect with solid fill">
            <a:extLst>
              <a:ext uri="{FF2B5EF4-FFF2-40B4-BE49-F238E27FC236}">
                <a16:creationId xmlns:a16="http://schemas.microsoft.com/office/drawing/2014/main" id="{E47D5162-EEA5-3449-B799-1E6FD1F7FA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31324" y="4121989"/>
            <a:ext cx="914400" cy="914400"/>
          </a:xfrm>
          <a:prstGeom prst="rect">
            <a:avLst/>
          </a:prstGeom>
        </p:spPr>
      </p:pic>
      <p:grpSp>
        <p:nvGrpSpPr>
          <p:cNvPr id="59" name="Group 58">
            <a:extLst>
              <a:ext uri="{FF2B5EF4-FFF2-40B4-BE49-F238E27FC236}">
                <a16:creationId xmlns:a16="http://schemas.microsoft.com/office/drawing/2014/main" id="{1EDF371C-C2E7-BE4A-9AD4-55930A1723FC}"/>
              </a:ext>
            </a:extLst>
          </p:cNvPr>
          <p:cNvGrpSpPr/>
          <p:nvPr/>
        </p:nvGrpSpPr>
        <p:grpSpPr>
          <a:xfrm>
            <a:off x="8223475" y="4098226"/>
            <a:ext cx="1279752" cy="461665"/>
            <a:chOff x="9685535" y="3850693"/>
            <a:chExt cx="1279752" cy="461665"/>
          </a:xfrm>
        </p:grpSpPr>
        <p:sp>
          <p:nvSpPr>
            <p:cNvPr id="47" name="Rounded Rectangle 46">
              <a:extLst>
                <a:ext uri="{FF2B5EF4-FFF2-40B4-BE49-F238E27FC236}">
                  <a16:creationId xmlns:a16="http://schemas.microsoft.com/office/drawing/2014/main" id="{FD19AB92-7DA5-244E-B742-731D5ECBD5E8}"/>
                </a:ext>
              </a:extLst>
            </p:cNvPr>
            <p:cNvSpPr>
              <a:spLocks noChangeAspect="1"/>
            </p:cNvSpPr>
            <p:nvPr/>
          </p:nvSpPr>
          <p:spPr>
            <a:xfrm>
              <a:off x="9721529" y="3850693"/>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0" name="TextBox 49">
              <a:extLst>
                <a:ext uri="{FF2B5EF4-FFF2-40B4-BE49-F238E27FC236}">
                  <a16:creationId xmlns:a16="http://schemas.microsoft.com/office/drawing/2014/main" id="{AF902AEB-C77E-1544-A4C8-CC14243B0C83}"/>
                </a:ext>
              </a:extLst>
            </p:cNvPr>
            <p:cNvSpPr txBox="1">
              <a:spLocks noChangeAspect="1"/>
            </p:cNvSpPr>
            <p:nvPr/>
          </p:nvSpPr>
          <p:spPr>
            <a:xfrm>
              <a:off x="9685535" y="3898754"/>
              <a:ext cx="1279752" cy="340519"/>
            </a:xfrm>
            <a:prstGeom prst="roundRect">
              <a:avLst/>
            </a:prstGeom>
            <a:noFill/>
          </p:spPr>
          <p:txBody>
            <a:bodyPr wrap="square" rtlCol="0">
              <a:spAutoFit/>
            </a:bodyPr>
            <a:lstStyle/>
            <a:p>
              <a:pPr algn="ctr"/>
              <a:r>
                <a:rPr lang="en-US" sz="1400" dirty="0"/>
                <a:t>Segmentation</a:t>
              </a:r>
            </a:p>
          </p:txBody>
        </p:sp>
      </p:grpSp>
      <p:grpSp>
        <p:nvGrpSpPr>
          <p:cNvPr id="57" name="Group 56">
            <a:extLst>
              <a:ext uri="{FF2B5EF4-FFF2-40B4-BE49-F238E27FC236}">
                <a16:creationId xmlns:a16="http://schemas.microsoft.com/office/drawing/2014/main" id="{4ADF33D1-03E9-A04F-82B2-9ED8672F21C0}"/>
              </a:ext>
            </a:extLst>
          </p:cNvPr>
          <p:cNvGrpSpPr/>
          <p:nvPr/>
        </p:nvGrpSpPr>
        <p:grpSpPr>
          <a:xfrm>
            <a:off x="9712145" y="4643165"/>
            <a:ext cx="1215687" cy="461665"/>
            <a:chOff x="8514321" y="4071257"/>
            <a:chExt cx="1215687" cy="461665"/>
          </a:xfrm>
        </p:grpSpPr>
        <p:sp>
          <p:nvSpPr>
            <p:cNvPr id="48" name="Rounded Rectangle 47">
              <a:extLst>
                <a:ext uri="{FF2B5EF4-FFF2-40B4-BE49-F238E27FC236}">
                  <a16:creationId xmlns:a16="http://schemas.microsoft.com/office/drawing/2014/main" id="{020931A1-2836-CF4C-8577-98020D75D42C}"/>
                </a:ext>
              </a:extLst>
            </p:cNvPr>
            <p:cNvSpPr>
              <a:spLocks noChangeAspect="1"/>
            </p:cNvSpPr>
            <p:nvPr/>
          </p:nvSpPr>
          <p:spPr>
            <a:xfrm>
              <a:off x="8552414"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TextBox 50">
              <a:extLst>
                <a:ext uri="{FF2B5EF4-FFF2-40B4-BE49-F238E27FC236}">
                  <a16:creationId xmlns:a16="http://schemas.microsoft.com/office/drawing/2014/main" id="{7B7F08CB-9BFB-764E-A5F2-F32650FAEB01}"/>
                </a:ext>
              </a:extLst>
            </p:cNvPr>
            <p:cNvSpPr txBox="1">
              <a:spLocks noChangeAspect="1"/>
            </p:cNvSpPr>
            <p:nvPr/>
          </p:nvSpPr>
          <p:spPr>
            <a:xfrm>
              <a:off x="8514321" y="4152403"/>
              <a:ext cx="1210739" cy="340519"/>
            </a:xfrm>
            <a:prstGeom prst="roundRect">
              <a:avLst/>
            </a:prstGeom>
            <a:noFill/>
            <a:ln>
              <a:noFill/>
            </a:ln>
          </p:spPr>
          <p:txBody>
            <a:bodyPr wrap="square" rtlCol="0">
              <a:spAutoFit/>
            </a:bodyPr>
            <a:lstStyle/>
            <a:p>
              <a:pPr algn="ctr"/>
              <a:r>
                <a:rPr lang="en-US" sz="1400" dirty="0"/>
                <a:t>Tracking</a:t>
              </a:r>
            </a:p>
          </p:txBody>
        </p:sp>
      </p:grpSp>
      <p:grpSp>
        <p:nvGrpSpPr>
          <p:cNvPr id="58" name="Group 57">
            <a:extLst>
              <a:ext uri="{FF2B5EF4-FFF2-40B4-BE49-F238E27FC236}">
                <a16:creationId xmlns:a16="http://schemas.microsoft.com/office/drawing/2014/main" id="{E0A8C6E9-4E86-5642-B939-357050BBA724}"/>
              </a:ext>
            </a:extLst>
          </p:cNvPr>
          <p:cNvGrpSpPr/>
          <p:nvPr/>
        </p:nvGrpSpPr>
        <p:grpSpPr>
          <a:xfrm>
            <a:off x="8131092" y="5328479"/>
            <a:ext cx="1285831" cy="644322"/>
            <a:chOff x="10889839" y="4107009"/>
            <a:chExt cx="1285831" cy="644322"/>
          </a:xfrm>
        </p:grpSpPr>
        <p:sp>
          <p:nvSpPr>
            <p:cNvPr id="49" name="Rounded Rectangle 48">
              <a:extLst>
                <a:ext uri="{FF2B5EF4-FFF2-40B4-BE49-F238E27FC236}">
                  <a16:creationId xmlns:a16="http://schemas.microsoft.com/office/drawing/2014/main" id="{40A67B6D-535A-554E-B76A-2D1A36959A6F}"/>
                </a:ext>
              </a:extLst>
            </p:cNvPr>
            <p:cNvSpPr>
              <a:spLocks noChangeAspect="1"/>
            </p:cNvSpPr>
            <p:nvPr/>
          </p:nvSpPr>
          <p:spPr>
            <a:xfrm>
              <a:off x="10998076" y="4107009"/>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2" name="TextBox 51">
              <a:extLst>
                <a:ext uri="{FF2B5EF4-FFF2-40B4-BE49-F238E27FC236}">
                  <a16:creationId xmlns:a16="http://schemas.microsoft.com/office/drawing/2014/main" id="{33FF0223-F079-C44E-A3CC-9FAE33786A8E}"/>
                </a:ext>
              </a:extLst>
            </p:cNvPr>
            <p:cNvSpPr txBox="1">
              <a:spLocks noChangeAspect="1"/>
            </p:cNvSpPr>
            <p:nvPr/>
          </p:nvSpPr>
          <p:spPr>
            <a:xfrm>
              <a:off x="10889839" y="4172449"/>
              <a:ext cx="1280307" cy="578882"/>
            </a:xfrm>
            <a:prstGeom prst="roundRect">
              <a:avLst/>
            </a:prstGeom>
            <a:noFill/>
            <a:ln>
              <a:noFill/>
            </a:ln>
          </p:spPr>
          <p:txBody>
            <a:bodyPr wrap="square" rtlCol="0">
              <a:spAutoFit/>
            </a:bodyPr>
            <a:lstStyle/>
            <a:p>
              <a:pPr algn="ctr"/>
              <a:r>
                <a:rPr lang="en-US" sz="1400" dirty="0"/>
                <a:t>Quantification</a:t>
              </a:r>
            </a:p>
            <a:p>
              <a:pPr algn="ctr"/>
              <a:endParaRPr lang="en-US" sz="1400" dirty="0"/>
            </a:p>
          </p:txBody>
        </p:sp>
      </p:grpSp>
      <p:sp>
        <p:nvSpPr>
          <p:cNvPr id="60" name="Rounded Rectangle 59">
            <a:extLst>
              <a:ext uri="{FF2B5EF4-FFF2-40B4-BE49-F238E27FC236}">
                <a16:creationId xmlns:a16="http://schemas.microsoft.com/office/drawing/2014/main" id="{28EC0018-87FF-3F45-ADA1-236A1565DFEE}"/>
              </a:ext>
            </a:extLst>
          </p:cNvPr>
          <p:cNvSpPr/>
          <p:nvPr/>
        </p:nvSpPr>
        <p:spPr>
          <a:xfrm>
            <a:off x="7987565" y="2605437"/>
            <a:ext cx="3039892" cy="3569101"/>
          </a:xfrm>
          <a:prstGeom prst="roundRect">
            <a:avLst>
              <a:gd name="adj" fmla="val 2135"/>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descr="Cause And Effect with solid fill">
            <a:extLst>
              <a:ext uri="{FF2B5EF4-FFF2-40B4-BE49-F238E27FC236}">
                <a16:creationId xmlns:a16="http://schemas.microsoft.com/office/drawing/2014/main" id="{82A59CDE-D594-4F46-AC7A-F5559D232D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131324" y="4828920"/>
            <a:ext cx="914400" cy="914400"/>
          </a:xfrm>
          <a:prstGeom prst="rect">
            <a:avLst/>
          </a:prstGeom>
        </p:spPr>
      </p:pic>
      <p:sp>
        <p:nvSpPr>
          <p:cNvPr id="64" name="Title 1">
            <a:extLst>
              <a:ext uri="{FF2B5EF4-FFF2-40B4-BE49-F238E27FC236}">
                <a16:creationId xmlns:a16="http://schemas.microsoft.com/office/drawing/2014/main" id="{64195E24-AE74-174C-8B4A-881A877EE936}"/>
              </a:ext>
            </a:extLst>
          </p:cNvPr>
          <p:cNvSpPr txBox="1">
            <a:spLocks/>
          </p:cNvSpPr>
          <p:nvPr/>
        </p:nvSpPr>
        <p:spPr>
          <a:xfrm>
            <a:off x="1012371" y="1923020"/>
            <a:ext cx="5668429" cy="6278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aseline="30000" dirty="0">
                <a:solidFill>
                  <a:srgbClr val="FC4330"/>
                </a:solidFill>
                <a:latin typeface="+mn-lt"/>
              </a:rPr>
              <a:t>1</a:t>
            </a:r>
            <a:r>
              <a:rPr lang="en-US" sz="3200" dirty="0">
                <a:solidFill>
                  <a:srgbClr val="FC4330"/>
                </a:solidFill>
                <a:latin typeface="+mn-lt"/>
              </a:rPr>
              <a:t>Meta-optimization </a:t>
            </a:r>
          </a:p>
        </p:txBody>
      </p:sp>
      <p:sp>
        <p:nvSpPr>
          <p:cNvPr id="65" name="Title 1">
            <a:extLst>
              <a:ext uri="{FF2B5EF4-FFF2-40B4-BE49-F238E27FC236}">
                <a16:creationId xmlns:a16="http://schemas.microsoft.com/office/drawing/2014/main" id="{902F1C66-5219-F740-9EEC-CBBE2D0E57C5}"/>
              </a:ext>
            </a:extLst>
          </p:cNvPr>
          <p:cNvSpPr txBox="1">
            <a:spLocks/>
          </p:cNvSpPr>
          <p:nvPr/>
        </p:nvSpPr>
        <p:spPr>
          <a:xfrm>
            <a:off x="7987565" y="1933447"/>
            <a:ext cx="3039892" cy="6278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C4330"/>
                </a:solidFill>
                <a:latin typeface="+mn-lt"/>
              </a:rPr>
              <a:t>Super-classes</a:t>
            </a:r>
          </a:p>
        </p:txBody>
      </p:sp>
    </p:spTree>
    <p:extLst>
      <p:ext uri="{BB962C8B-B14F-4D97-AF65-F5344CB8AC3E}">
        <p14:creationId xmlns:p14="http://schemas.microsoft.com/office/powerpoint/2010/main" val="4288778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Simulated cell</a:t>
            </a:r>
          </a:p>
        </p:txBody>
      </p:sp>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19" name="Rectangle 18">
            <a:extLst>
              <a:ext uri="{FF2B5EF4-FFF2-40B4-BE49-F238E27FC236}">
                <a16:creationId xmlns:a16="http://schemas.microsoft.com/office/drawing/2014/main" id="{32241A5A-98F6-0D40-83D0-CB5F8CDDD47E}"/>
              </a:ext>
            </a:extLst>
          </p:cNvPr>
          <p:cNvSpPr/>
          <p:nvPr/>
        </p:nvSpPr>
        <p:spPr>
          <a:xfrm>
            <a:off x="3905387" y="1046661"/>
            <a:ext cx="3704680" cy="5273487"/>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59361F90-6CDF-F149-8425-306B534E005F}"/>
              </a:ext>
            </a:extLst>
          </p:cNvPr>
          <p:cNvSpPr txBox="1">
            <a:spLocks/>
          </p:cNvSpPr>
          <p:nvPr/>
        </p:nvSpPr>
        <p:spPr>
          <a:xfrm>
            <a:off x="5369848" y="4131186"/>
            <a:ext cx="6486871"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4730FC"/>
                </a:solidFill>
                <a:latin typeface="+mn-lt"/>
              </a:rPr>
              <a:t>Testing new hypotheses </a:t>
            </a:r>
            <a:r>
              <a:rPr lang="en-US" sz="3600" i="1" dirty="0">
                <a:solidFill>
                  <a:srgbClr val="4730FC"/>
                </a:solidFill>
                <a:latin typeface="+mn-lt"/>
              </a:rPr>
              <a:t>in silico</a:t>
            </a:r>
          </a:p>
        </p:txBody>
      </p:sp>
      <p:sp>
        <p:nvSpPr>
          <p:cNvPr id="21" name="Title 1">
            <a:extLst>
              <a:ext uri="{FF2B5EF4-FFF2-40B4-BE49-F238E27FC236}">
                <a16:creationId xmlns:a16="http://schemas.microsoft.com/office/drawing/2014/main" id="{D01C4F26-AC1B-534F-8E45-B950CD901509}"/>
              </a:ext>
            </a:extLst>
          </p:cNvPr>
          <p:cNvSpPr txBox="1">
            <a:spLocks/>
          </p:cNvSpPr>
          <p:nvPr/>
        </p:nvSpPr>
        <p:spPr>
          <a:xfrm>
            <a:off x="5369848" y="2743513"/>
            <a:ext cx="7289512"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4730FC"/>
                </a:solidFill>
                <a:latin typeface="+mn-lt"/>
              </a:rPr>
              <a:t>Fast generation of large data sets</a:t>
            </a:r>
          </a:p>
        </p:txBody>
      </p:sp>
      <p:sp>
        <p:nvSpPr>
          <p:cNvPr id="23" name="Rounded Rectangle 22">
            <a:extLst>
              <a:ext uri="{FF2B5EF4-FFF2-40B4-BE49-F238E27FC236}">
                <a16:creationId xmlns:a16="http://schemas.microsoft.com/office/drawing/2014/main" id="{81C023ED-1AC6-1F41-A23B-B435CCD1FE3E}"/>
              </a:ext>
            </a:extLst>
          </p:cNvPr>
          <p:cNvSpPr/>
          <p:nvPr/>
        </p:nvSpPr>
        <p:spPr>
          <a:xfrm>
            <a:off x="408002" y="2644228"/>
            <a:ext cx="2229305" cy="218016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712C34DC-3263-C348-9522-551B514FE800}"/>
              </a:ext>
            </a:extLst>
          </p:cNvPr>
          <p:cNvGrpSpPr>
            <a:grpSpLocks noChangeAspect="1"/>
          </p:cNvGrpSpPr>
          <p:nvPr/>
        </p:nvGrpSpPr>
        <p:grpSpPr>
          <a:xfrm>
            <a:off x="937495" y="3124566"/>
            <a:ext cx="1170318" cy="1143291"/>
            <a:chOff x="1236756" y="1977133"/>
            <a:chExt cx="1609491" cy="1572321"/>
          </a:xfrm>
        </p:grpSpPr>
        <p:sp>
          <p:nvSpPr>
            <p:cNvPr id="25" name="Oval 24">
              <a:extLst>
                <a:ext uri="{FF2B5EF4-FFF2-40B4-BE49-F238E27FC236}">
                  <a16:creationId xmlns:a16="http://schemas.microsoft.com/office/drawing/2014/main" id="{6BA4928D-2361-754A-BE02-56104FC90E6E}"/>
                </a:ext>
              </a:extLst>
            </p:cNvPr>
            <p:cNvSpPr/>
            <p:nvPr/>
          </p:nvSpPr>
          <p:spPr>
            <a:xfrm>
              <a:off x="1236756" y="1977133"/>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itochondria with solid fill">
              <a:extLst>
                <a:ext uri="{FF2B5EF4-FFF2-40B4-BE49-F238E27FC236}">
                  <a16:creationId xmlns:a16="http://schemas.microsoft.com/office/drawing/2014/main" id="{DB1827A6-FFF4-F44C-A7BD-34334602D1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5333">
              <a:off x="1854312" y="2663595"/>
              <a:ext cx="833526" cy="833525"/>
            </a:xfrm>
            <a:prstGeom prst="rect">
              <a:avLst/>
            </a:prstGeom>
          </p:spPr>
        </p:pic>
        <p:grpSp>
          <p:nvGrpSpPr>
            <p:cNvPr id="27" name="Group 26">
              <a:extLst>
                <a:ext uri="{FF2B5EF4-FFF2-40B4-BE49-F238E27FC236}">
                  <a16:creationId xmlns:a16="http://schemas.microsoft.com/office/drawing/2014/main" id="{2CD3FAF5-45FD-C944-9E0F-D65DA2FF8E4C}"/>
                </a:ext>
              </a:extLst>
            </p:cNvPr>
            <p:cNvGrpSpPr/>
            <p:nvPr/>
          </p:nvGrpSpPr>
          <p:grpSpPr>
            <a:xfrm>
              <a:off x="1405132" y="2177866"/>
              <a:ext cx="813673" cy="737170"/>
              <a:chOff x="1405132" y="2177866"/>
              <a:chExt cx="813673" cy="737170"/>
            </a:xfrm>
          </p:grpSpPr>
          <p:sp>
            <p:nvSpPr>
              <p:cNvPr id="28" name="Rounded Rectangle 27">
                <a:extLst>
                  <a:ext uri="{FF2B5EF4-FFF2-40B4-BE49-F238E27FC236}">
                    <a16:creationId xmlns:a16="http://schemas.microsoft.com/office/drawing/2014/main" id="{D2648303-D939-C14F-BD42-7FBD8FF3AB1C}"/>
                  </a:ext>
                </a:extLst>
              </p:cNvPr>
              <p:cNvSpPr/>
              <p:nvPr/>
            </p:nvSpPr>
            <p:spPr>
              <a:xfrm rot="18947416">
                <a:off x="1405132" y="2177866"/>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B9CEA85-801A-DA48-97D1-361198F14D9D}"/>
                  </a:ext>
                </a:extLst>
              </p:cNvPr>
              <p:cNvSpPr/>
              <p:nvPr/>
            </p:nvSpPr>
            <p:spPr>
              <a:xfrm>
                <a:off x="1622519" y="2348778"/>
                <a:ext cx="378897" cy="395345"/>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itle 1">
            <a:extLst>
              <a:ext uri="{FF2B5EF4-FFF2-40B4-BE49-F238E27FC236}">
                <a16:creationId xmlns:a16="http://schemas.microsoft.com/office/drawing/2014/main" id="{08FBDC89-5391-274F-BC15-CC4AD8FD8C7B}"/>
              </a:ext>
            </a:extLst>
          </p:cNvPr>
          <p:cNvSpPr txBox="1">
            <a:spLocks/>
          </p:cNvSpPr>
          <p:nvPr/>
        </p:nvSpPr>
        <p:spPr>
          <a:xfrm>
            <a:off x="500974" y="4351294"/>
            <a:ext cx="2043360"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Real Image</a:t>
            </a:r>
          </a:p>
        </p:txBody>
      </p:sp>
      <p:sp>
        <p:nvSpPr>
          <p:cNvPr id="32" name="Rounded Rectangle 31">
            <a:extLst>
              <a:ext uri="{FF2B5EF4-FFF2-40B4-BE49-F238E27FC236}">
                <a16:creationId xmlns:a16="http://schemas.microsoft.com/office/drawing/2014/main" id="{9D143E44-EEAF-8D42-92DE-3D451893247C}"/>
              </a:ext>
            </a:extLst>
          </p:cNvPr>
          <p:cNvSpPr/>
          <p:nvPr/>
        </p:nvSpPr>
        <p:spPr>
          <a:xfrm>
            <a:off x="2995436" y="2644228"/>
            <a:ext cx="2189880" cy="218016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EB79FED9-42BA-6C46-B1E4-CE22C1012048}"/>
              </a:ext>
            </a:extLst>
          </p:cNvPr>
          <p:cNvGrpSpPr>
            <a:grpSpLocks noChangeAspect="1"/>
          </p:cNvGrpSpPr>
          <p:nvPr/>
        </p:nvGrpSpPr>
        <p:grpSpPr>
          <a:xfrm>
            <a:off x="3505217" y="3124566"/>
            <a:ext cx="1170318" cy="1143291"/>
            <a:chOff x="1236756" y="1977133"/>
            <a:chExt cx="1609491" cy="1572321"/>
          </a:xfrm>
        </p:grpSpPr>
        <p:sp>
          <p:nvSpPr>
            <p:cNvPr id="34" name="Oval 33">
              <a:extLst>
                <a:ext uri="{FF2B5EF4-FFF2-40B4-BE49-F238E27FC236}">
                  <a16:creationId xmlns:a16="http://schemas.microsoft.com/office/drawing/2014/main" id="{08080A18-FF96-784A-9DE0-226F12D461D2}"/>
                </a:ext>
              </a:extLst>
            </p:cNvPr>
            <p:cNvSpPr/>
            <p:nvPr/>
          </p:nvSpPr>
          <p:spPr>
            <a:xfrm>
              <a:off x="1236756" y="1977133"/>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Mitochondria with solid fill">
              <a:extLst>
                <a:ext uri="{FF2B5EF4-FFF2-40B4-BE49-F238E27FC236}">
                  <a16:creationId xmlns:a16="http://schemas.microsoft.com/office/drawing/2014/main" id="{E69B27D8-0C8B-7449-B6F2-1539FB05C3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25333">
              <a:off x="1854312" y="2663595"/>
              <a:ext cx="833526" cy="833525"/>
            </a:xfrm>
            <a:prstGeom prst="rect">
              <a:avLst/>
            </a:prstGeom>
          </p:spPr>
        </p:pic>
        <p:grpSp>
          <p:nvGrpSpPr>
            <p:cNvPr id="36" name="Group 35">
              <a:extLst>
                <a:ext uri="{FF2B5EF4-FFF2-40B4-BE49-F238E27FC236}">
                  <a16:creationId xmlns:a16="http://schemas.microsoft.com/office/drawing/2014/main" id="{96430328-6349-F54B-998A-A7EC91857EBB}"/>
                </a:ext>
              </a:extLst>
            </p:cNvPr>
            <p:cNvGrpSpPr/>
            <p:nvPr/>
          </p:nvGrpSpPr>
          <p:grpSpPr>
            <a:xfrm>
              <a:off x="1405132" y="2177866"/>
              <a:ext cx="813673" cy="737170"/>
              <a:chOff x="1405132" y="2177866"/>
              <a:chExt cx="813673" cy="737170"/>
            </a:xfrm>
          </p:grpSpPr>
          <p:sp>
            <p:nvSpPr>
              <p:cNvPr id="37" name="Rounded Rectangle 36">
                <a:extLst>
                  <a:ext uri="{FF2B5EF4-FFF2-40B4-BE49-F238E27FC236}">
                    <a16:creationId xmlns:a16="http://schemas.microsoft.com/office/drawing/2014/main" id="{FF83A815-60B7-D642-8013-4696A822AA21}"/>
                  </a:ext>
                </a:extLst>
              </p:cNvPr>
              <p:cNvSpPr/>
              <p:nvPr/>
            </p:nvSpPr>
            <p:spPr>
              <a:xfrm rot="18947416">
                <a:off x="1405132" y="2177866"/>
                <a:ext cx="813673" cy="737170"/>
              </a:xfrm>
              <a:prstGeom prst="roundRect">
                <a:avLst>
                  <a:gd name="adj" fmla="val 38068"/>
                </a:avLst>
              </a:prstGeom>
              <a:solidFill>
                <a:srgbClr val="4730FC">
                  <a:alpha val="2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8F00EBE-422C-FD4E-B63F-EBEB171C1ADF}"/>
                  </a:ext>
                </a:extLst>
              </p:cNvPr>
              <p:cNvSpPr/>
              <p:nvPr/>
            </p:nvSpPr>
            <p:spPr>
              <a:xfrm>
                <a:off x="1622519" y="2348778"/>
                <a:ext cx="378897" cy="395345"/>
              </a:xfrm>
              <a:prstGeom prst="ellipse">
                <a:avLst/>
              </a:prstGeom>
              <a:solidFill>
                <a:srgbClr val="4730FC">
                  <a:alpha val="2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 name="Graphic 3" descr="Binary with solid fill">
            <a:extLst>
              <a:ext uri="{FF2B5EF4-FFF2-40B4-BE49-F238E27FC236}">
                <a16:creationId xmlns:a16="http://schemas.microsoft.com/office/drawing/2014/main" id="{04E21312-E0A2-B34B-AB4E-54FBAC16FC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33176" y="3277112"/>
            <a:ext cx="914400" cy="914400"/>
          </a:xfrm>
          <a:prstGeom prst="rect">
            <a:avLst/>
          </a:prstGeom>
        </p:spPr>
      </p:pic>
      <p:sp>
        <p:nvSpPr>
          <p:cNvPr id="39" name="Title 1">
            <a:extLst>
              <a:ext uri="{FF2B5EF4-FFF2-40B4-BE49-F238E27FC236}">
                <a16:creationId xmlns:a16="http://schemas.microsoft.com/office/drawing/2014/main" id="{0909EC03-E142-E54A-A9C7-B4667B12476E}"/>
              </a:ext>
            </a:extLst>
          </p:cNvPr>
          <p:cNvSpPr txBox="1">
            <a:spLocks/>
          </p:cNvSpPr>
          <p:nvPr/>
        </p:nvSpPr>
        <p:spPr>
          <a:xfrm>
            <a:off x="2916492" y="4351294"/>
            <a:ext cx="2397188"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Simulated Image</a:t>
            </a:r>
          </a:p>
        </p:txBody>
      </p:sp>
      <p:pic>
        <p:nvPicPr>
          <p:cNvPr id="10" name="Graphic 9" descr="Arrow Right with solid fill">
            <a:extLst>
              <a:ext uri="{FF2B5EF4-FFF2-40B4-BE49-F238E27FC236}">
                <a16:creationId xmlns:a16="http://schemas.microsoft.com/office/drawing/2014/main" id="{3B184EAF-25E7-244B-A949-46E391CB46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89451" y="3347635"/>
            <a:ext cx="914400" cy="914400"/>
          </a:xfrm>
          <a:prstGeom prst="rect">
            <a:avLst/>
          </a:prstGeom>
        </p:spPr>
      </p:pic>
      <p:sp>
        <p:nvSpPr>
          <p:cNvPr id="40" name="Title 1">
            <a:extLst>
              <a:ext uri="{FF2B5EF4-FFF2-40B4-BE49-F238E27FC236}">
                <a16:creationId xmlns:a16="http://schemas.microsoft.com/office/drawing/2014/main" id="{F69D5791-35DB-584F-B62B-682EE058569C}"/>
              </a:ext>
            </a:extLst>
          </p:cNvPr>
          <p:cNvSpPr txBox="1">
            <a:spLocks/>
          </p:cNvSpPr>
          <p:nvPr/>
        </p:nvSpPr>
        <p:spPr>
          <a:xfrm>
            <a:off x="5369848" y="3437349"/>
            <a:ext cx="6405591"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4730FC"/>
                </a:solidFill>
                <a:latin typeface="+mn-lt"/>
              </a:rPr>
              <a:t>Testing and improving pipeline</a:t>
            </a:r>
          </a:p>
        </p:txBody>
      </p:sp>
      <p:sp>
        <p:nvSpPr>
          <p:cNvPr id="41" name="Title 1">
            <a:extLst>
              <a:ext uri="{FF2B5EF4-FFF2-40B4-BE49-F238E27FC236}">
                <a16:creationId xmlns:a16="http://schemas.microsoft.com/office/drawing/2014/main" id="{283D689E-1A92-C545-B4DF-5DBA994B5C6F}"/>
              </a:ext>
            </a:extLst>
          </p:cNvPr>
          <p:cNvSpPr txBox="1">
            <a:spLocks/>
          </p:cNvSpPr>
          <p:nvPr/>
        </p:nvSpPr>
        <p:spPr>
          <a:xfrm>
            <a:off x="336885" y="1583322"/>
            <a:ext cx="552263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
            </a:pPr>
            <a:r>
              <a:rPr lang="en-US" sz="3600" dirty="0">
                <a:solidFill>
                  <a:srgbClr val="4730FC"/>
                </a:solidFill>
                <a:latin typeface="+mn-lt"/>
              </a:rPr>
              <a:t>Simulated data sets</a:t>
            </a:r>
          </a:p>
        </p:txBody>
      </p:sp>
    </p:spTree>
    <p:extLst>
      <p:ext uri="{BB962C8B-B14F-4D97-AF65-F5344CB8AC3E}">
        <p14:creationId xmlns:p14="http://schemas.microsoft.com/office/powerpoint/2010/main" val="424004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Simulated cell</a:t>
            </a:r>
          </a:p>
        </p:txBody>
      </p:sp>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pic>
        <p:nvPicPr>
          <p:cNvPr id="12" name="Picture 11">
            <a:extLst>
              <a:ext uri="{FF2B5EF4-FFF2-40B4-BE49-F238E27FC236}">
                <a16:creationId xmlns:a16="http://schemas.microsoft.com/office/drawing/2014/main" id="{4FBC9A3C-7817-B345-BF59-98EE933D7B89}"/>
              </a:ext>
            </a:extLst>
          </p:cNvPr>
          <p:cNvPicPr>
            <a:picLocks noChangeAspect="1"/>
          </p:cNvPicPr>
          <p:nvPr/>
        </p:nvPicPr>
        <p:blipFill>
          <a:blip r:embed="rId5"/>
          <a:stretch>
            <a:fillRect/>
          </a:stretch>
        </p:blipFill>
        <p:spPr>
          <a:xfrm>
            <a:off x="1459861" y="2715681"/>
            <a:ext cx="2634356" cy="2634356"/>
          </a:xfrm>
          <a:prstGeom prst="rect">
            <a:avLst/>
          </a:prstGeom>
        </p:spPr>
      </p:pic>
      <p:sp>
        <p:nvSpPr>
          <p:cNvPr id="19" name="Rectangle 18">
            <a:extLst>
              <a:ext uri="{FF2B5EF4-FFF2-40B4-BE49-F238E27FC236}">
                <a16:creationId xmlns:a16="http://schemas.microsoft.com/office/drawing/2014/main" id="{32241A5A-98F6-0D40-83D0-CB5F8CDDD47E}"/>
              </a:ext>
            </a:extLst>
          </p:cNvPr>
          <p:cNvSpPr/>
          <p:nvPr/>
        </p:nvSpPr>
        <p:spPr>
          <a:xfrm>
            <a:off x="3905387" y="1046661"/>
            <a:ext cx="3704680" cy="5273487"/>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F190B1-8FBE-5C43-AC9E-C557C6B3673D}"/>
              </a:ext>
            </a:extLst>
          </p:cNvPr>
          <p:cNvPicPr>
            <a:picLocks noChangeAspect="1"/>
          </p:cNvPicPr>
          <p:nvPr/>
        </p:nvPicPr>
        <p:blipFill>
          <a:blip r:embed="rId6"/>
          <a:stretch>
            <a:fillRect/>
          </a:stretch>
        </p:blipFill>
        <p:spPr>
          <a:xfrm>
            <a:off x="5136659" y="3218320"/>
            <a:ext cx="6400800" cy="1828800"/>
          </a:xfrm>
          <a:prstGeom prst="rect">
            <a:avLst/>
          </a:prstGeom>
        </p:spPr>
      </p:pic>
      <p:sp>
        <p:nvSpPr>
          <p:cNvPr id="15" name="Title 1">
            <a:extLst>
              <a:ext uri="{FF2B5EF4-FFF2-40B4-BE49-F238E27FC236}">
                <a16:creationId xmlns:a16="http://schemas.microsoft.com/office/drawing/2014/main" id="{E598F19C-C870-DF4E-A452-7F9F42185E52}"/>
              </a:ext>
            </a:extLst>
          </p:cNvPr>
          <p:cNvSpPr txBox="1">
            <a:spLocks/>
          </p:cNvSpPr>
          <p:nvPr/>
        </p:nvSpPr>
        <p:spPr>
          <a:xfrm>
            <a:off x="889277" y="2320640"/>
            <a:ext cx="3940806" cy="5724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4730FC"/>
                </a:solidFill>
                <a:latin typeface="+mn-lt"/>
              </a:rPr>
              <a:t>2D Brownian Motion</a:t>
            </a:r>
          </a:p>
        </p:txBody>
      </p:sp>
      <p:sp>
        <p:nvSpPr>
          <p:cNvPr id="16" name="Title 1">
            <a:extLst>
              <a:ext uri="{FF2B5EF4-FFF2-40B4-BE49-F238E27FC236}">
                <a16:creationId xmlns:a16="http://schemas.microsoft.com/office/drawing/2014/main" id="{EF23B32F-383C-8043-84A3-4B80C5B067C8}"/>
              </a:ext>
            </a:extLst>
          </p:cNvPr>
          <p:cNvSpPr txBox="1">
            <a:spLocks/>
          </p:cNvSpPr>
          <p:nvPr/>
        </p:nvSpPr>
        <p:spPr>
          <a:xfrm>
            <a:off x="5444399" y="2320640"/>
            <a:ext cx="5843777" cy="5724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4730FC"/>
                </a:solidFill>
                <a:latin typeface="+mn-lt"/>
              </a:rPr>
              <a:t>Intensity </a:t>
            </a:r>
            <a:r>
              <a:rPr lang="en-US" sz="2800" baseline="30000" dirty="0">
                <a:solidFill>
                  <a:srgbClr val="FC4330"/>
                </a:solidFill>
                <a:latin typeface="+mn-lt"/>
              </a:rPr>
              <a:t>1</a:t>
            </a:r>
            <a:r>
              <a:rPr lang="en-US" sz="2800" dirty="0">
                <a:solidFill>
                  <a:srgbClr val="FC4330"/>
                </a:solidFill>
                <a:latin typeface="+mn-lt"/>
              </a:rPr>
              <a:t>rSNAPsim</a:t>
            </a:r>
            <a:r>
              <a:rPr lang="en-US" sz="2800" dirty="0">
                <a:solidFill>
                  <a:srgbClr val="4730FC"/>
                </a:solidFill>
                <a:latin typeface="+mn-lt"/>
              </a:rPr>
              <a:t> – TASEP</a:t>
            </a:r>
          </a:p>
        </p:txBody>
      </p:sp>
      <p:sp>
        <p:nvSpPr>
          <p:cNvPr id="2" name="Rectangle 1">
            <a:extLst>
              <a:ext uri="{FF2B5EF4-FFF2-40B4-BE49-F238E27FC236}">
                <a16:creationId xmlns:a16="http://schemas.microsoft.com/office/drawing/2014/main" id="{6798623E-F60A-8948-8E55-E5600D31D361}"/>
              </a:ext>
            </a:extLst>
          </p:cNvPr>
          <p:cNvSpPr/>
          <p:nvPr/>
        </p:nvSpPr>
        <p:spPr>
          <a:xfrm>
            <a:off x="200209" y="6391271"/>
            <a:ext cx="11987561" cy="246221"/>
          </a:xfrm>
          <a:prstGeom prst="rect">
            <a:avLst/>
          </a:prstGeom>
        </p:spPr>
        <p:txBody>
          <a:bodyPr wrap="square">
            <a:spAutoFit/>
          </a:bodyPr>
          <a:lstStyle/>
          <a:p>
            <a:pPr algn="just"/>
            <a:r>
              <a:rPr lang="en-US" sz="1000" baseline="30000" dirty="0">
                <a:solidFill>
                  <a:srgbClr val="4730FC"/>
                </a:solidFill>
              </a:rPr>
              <a:t>1</a:t>
            </a:r>
            <a:r>
              <a:rPr lang="en-US" sz="1000" dirty="0">
                <a:solidFill>
                  <a:srgbClr val="4730FC"/>
                </a:solidFill>
              </a:rPr>
              <a:t>Aguilera, L., Raymond, W., .., </a:t>
            </a:r>
            <a:r>
              <a:rPr lang="en-US" sz="1000" dirty="0" err="1">
                <a:solidFill>
                  <a:srgbClr val="4730FC"/>
                </a:solidFill>
              </a:rPr>
              <a:t>Munsky</a:t>
            </a:r>
            <a:r>
              <a:rPr lang="en-US" sz="1000" dirty="0">
                <a:solidFill>
                  <a:srgbClr val="4730FC"/>
                </a:solidFill>
              </a:rPr>
              <a:t>, B. (2019). Computational design and interpretation of live-cell, single-RNA translation experiments. </a:t>
            </a:r>
            <a:r>
              <a:rPr lang="en-US" sz="1000" dirty="0" err="1">
                <a:solidFill>
                  <a:srgbClr val="4730FC"/>
                </a:solidFill>
              </a:rPr>
              <a:t>PLoS</a:t>
            </a:r>
            <a:r>
              <a:rPr lang="en-US" sz="1000" dirty="0">
                <a:solidFill>
                  <a:srgbClr val="4730FC"/>
                </a:solidFill>
              </a:rPr>
              <a:t> Computational Biology 15 (10).</a:t>
            </a:r>
            <a:endParaRPr lang="en-US" sz="1000" i="0" u="none" strike="noStrike" dirty="0">
              <a:solidFill>
                <a:srgbClr val="4730FC"/>
              </a:solidFill>
              <a:effectLst/>
            </a:endParaRPr>
          </a:p>
        </p:txBody>
      </p:sp>
      <p:sp>
        <p:nvSpPr>
          <p:cNvPr id="20" name="Rectangle 19">
            <a:extLst>
              <a:ext uri="{FF2B5EF4-FFF2-40B4-BE49-F238E27FC236}">
                <a16:creationId xmlns:a16="http://schemas.microsoft.com/office/drawing/2014/main" id="{D4509423-41BB-C44D-8FDC-594FFF3954C8}"/>
              </a:ext>
            </a:extLst>
          </p:cNvPr>
          <p:cNvSpPr/>
          <p:nvPr/>
        </p:nvSpPr>
        <p:spPr>
          <a:xfrm>
            <a:off x="654541" y="2034592"/>
            <a:ext cx="4375549" cy="3813654"/>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D516E2-FE94-D548-8C62-478BB7E71E9B}"/>
              </a:ext>
            </a:extLst>
          </p:cNvPr>
          <p:cNvSpPr/>
          <p:nvPr/>
        </p:nvSpPr>
        <p:spPr>
          <a:xfrm>
            <a:off x="5444400" y="2034592"/>
            <a:ext cx="5843777" cy="3813654"/>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DE05034E-E663-8744-B923-7257DE1BFF0A}"/>
              </a:ext>
            </a:extLst>
          </p:cNvPr>
          <p:cNvSpPr txBox="1">
            <a:spLocks/>
          </p:cNvSpPr>
          <p:nvPr/>
        </p:nvSpPr>
        <p:spPr>
          <a:xfrm>
            <a:off x="424543" y="1348200"/>
            <a:ext cx="8697686" cy="627864"/>
          </a:xfrm>
          <a:prstGeom prst="rect">
            <a:avLst/>
          </a:prstGeom>
          <a:solidFill>
            <a:srgbClr val="FFFFFF">
              <a:alpha val="85000"/>
            </a:srgbClr>
          </a:solidFill>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3200" dirty="0">
                <a:solidFill>
                  <a:srgbClr val="4730FC"/>
                </a:solidFill>
                <a:latin typeface="+mn-lt"/>
              </a:rPr>
              <a:t>Simulated spots</a:t>
            </a:r>
          </a:p>
        </p:txBody>
      </p:sp>
      <p:sp>
        <p:nvSpPr>
          <p:cNvPr id="23" name="TextBox 22">
            <a:extLst>
              <a:ext uri="{FF2B5EF4-FFF2-40B4-BE49-F238E27FC236}">
                <a16:creationId xmlns:a16="http://schemas.microsoft.com/office/drawing/2014/main" id="{30D03882-6023-1344-894F-C9C75FBCD404}"/>
              </a:ext>
            </a:extLst>
          </p:cNvPr>
          <p:cNvSpPr txBox="1"/>
          <p:nvPr/>
        </p:nvSpPr>
        <p:spPr>
          <a:xfrm>
            <a:off x="267617" y="6009482"/>
            <a:ext cx="4054059" cy="369332"/>
          </a:xfrm>
          <a:prstGeom prst="rect">
            <a:avLst/>
          </a:prstGeom>
          <a:noFill/>
        </p:spPr>
        <p:txBody>
          <a:bodyPr wrap="none" rtlCol="0">
            <a:spAutoFit/>
          </a:bodyPr>
          <a:lstStyle/>
          <a:p>
            <a:r>
              <a:rPr lang="en-US" dirty="0">
                <a:solidFill>
                  <a:srgbClr val="4730FC"/>
                </a:solidFill>
              </a:rPr>
              <a:t>TASEP : Total Asymmetric Exclusion Process</a:t>
            </a:r>
          </a:p>
        </p:txBody>
      </p:sp>
    </p:spTree>
    <p:extLst>
      <p:ext uri="{BB962C8B-B14F-4D97-AF65-F5344CB8AC3E}">
        <p14:creationId xmlns:p14="http://schemas.microsoft.com/office/powerpoint/2010/main" val="217253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Simulated cell</a:t>
            </a:r>
          </a:p>
        </p:txBody>
      </p:sp>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pic>
        <p:nvPicPr>
          <p:cNvPr id="17" name="Picture 16">
            <a:extLst>
              <a:ext uri="{FF2B5EF4-FFF2-40B4-BE49-F238E27FC236}">
                <a16:creationId xmlns:a16="http://schemas.microsoft.com/office/drawing/2014/main" id="{064FDE6F-49E5-E24B-9A41-211620EA0416}"/>
              </a:ext>
            </a:extLst>
          </p:cNvPr>
          <p:cNvPicPr>
            <a:picLocks noChangeAspect="1"/>
          </p:cNvPicPr>
          <p:nvPr/>
        </p:nvPicPr>
        <p:blipFill>
          <a:blip r:embed="rId5"/>
          <a:stretch>
            <a:fillRect/>
          </a:stretch>
        </p:blipFill>
        <p:spPr>
          <a:xfrm>
            <a:off x="1434165" y="2178204"/>
            <a:ext cx="4316397" cy="4316397"/>
          </a:xfrm>
          <a:prstGeom prst="rect">
            <a:avLst/>
          </a:prstGeom>
        </p:spPr>
      </p:pic>
      <p:pic>
        <p:nvPicPr>
          <p:cNvPr id="19" name="Picture 18">
            <a:extLst>
              <a:ext uri="{FF2B5EF4-FFF2-40B4-BE49-F238E27FC236}">
                <a16:creationId xmlns:a16="http://schemas.microsoft.com/office/drawing/2014/main" id="{A726241D-6699-CA4F-8042-FA8080ECEA8D}"/>
              </a:ext>
            </a:extLst>
          </p:cNvPr>
          <p:cNvPicPr>
            <a:picLocks noChangeAspect="1"/>
          </p:cNvPicPr>
          <p:nvPr/>
        </p:nvPicPr>
        <p:blipFill>
          <a:blip r:embed="rId6"/>
          <a:stretch>
            <a:fillRect/>
          </a:stretch>
        </p:blipFill>
        <p:spPr>
          <a:xfrm>
            <a:off x="6232728" y="2178204"/>
            <a:ext cx="4316395" cy="4316395"/>
          </a:xfrm>
          <a:prstGeom prst="rect">
            <a:avLst/>
          </a:prstGeom>
        </p:spPr>
      </p:pic>
      <p:sp>
        <p:nvSpPr>
          <p:cNvPr id="20" name="TextBox 19">
            <a:extLst>
              <a:ext uri="{FF2B5EF4-FFF2-40B4-BE49-F238E27FC236}">
                <a16:creationId xmlns:a16="http://schemas.microsoft.com/office/drawing/2014/main" id="{7532FE83-293E-2244-AACC-CDCFB29E3A66}"/>
              </a:ext>
            </a:extLst>
          </p:cNvPr>
          <p:cNvSpPr txBox="1"/>
          <p:nvPr/>
        </p:nvSpPr>
        <p:spPr>
          <a:xfrm>
            <a:off x="3352055" y="6004301"/>
            <a:ext cx="2203167" cy="400110"/>
          </a:xfrm>
          <a:prstGeom prst="rect">
            <a:avLst/>
          </a:prstGeom>
          <a:noFill/>
        </p:spPr>
        <p:txBody>
          <a:bodyPr wrap="none" rtlCol="0">
            <a:spAutoFit/>
          </a:bodyPr>
          <a:lstStyle/>
          <a:p>
            <a:r>
              <a:rPr lang="en-US" sz="2000" b="1" dirty="0"/>
              <a:t>20 simulated spots</a:t>
            </a:r>
          </a:p>
        </p:txBody>
      </p:sp>
      <p:sp>
        <p:nvSpPr>
          <p:cNvPr id="21" name="TextBox 20">
            <a:extLst>
              <a:ext uri="{FF2B5EF4-FFF2-40B4-BE49-F238E27FC236}">
                <a16:creationId xmlns:a16="http://schemas.microsoft.com/office/drawing/2014/main" id="{36BD08B6-BC27-934B-A540-E6DF0C22736A}"/>
              </a:ext>
            </a:extLst>
          </p:cNvPr>
          <p:cNvSpPr txBox="1"/>
          <p:nvPr/>
        </p:nvSpPr>
        <p:spPr>
          <a:xfrm>
            <a:off x="8187624" y="6004301"/>
            <a:ext cx="2339423" cy="400110"/>
          </a:xfrm>
          <a:prstGeom prst="rect">
            <a:avLst/>
          </a:prstGeom>
          <a:noFill/>
        </p:spPr>
        <p:txBody>
          <a:bodyPr wrap="none" rtlCol="0">
            <a:spAutoFit/>
          </a:bodyPr>
          <a:lstStyle/>
          <a:p>
            <a:r>
              <a:rPr lang="en-US" sz="2000" b="1" dirty="0"/>
              <a:t>200 simulated spots</a:t>
            </a:r>
          </a:p>
        </p:txBody>
      </p:sp>
      <p:sp>
        <p:nvSpPr>
          <p:cNvPr id="10" name="Title 1">
            <a:extLst>
              <a:ext uri="{FF2B5EF4-FFF2-40B4-BE49-F238E27FC236}">
                <a16:creationId xmlns:a16="http://schemas.microsoft.com/office/drawing/2014/main" id="{189E0568-92AC-AD43-B704-E803523BF38F}"/>
              </a:ext>
            </a:extLst>
          </p:cNvPr>
          <p:cNvSpPr txBox="1">
            <a:spLocks/>
          </p:cNvSpPr>
          <p:nvPr/>
        </p:nvSpPr>
        <p:spPr>
          <a:xfrm>
            <a:off x="424543" y="1348200"/>
            <a:ext cx="8697686" cy="627864"/>
          </a:xfrm>
          <a:prstGeom prst="rect">
            <a:avLst/>
          </a:prstGeom>
          <a:solidFill>
            <a:srgbClr val="FFFFFF">
              <a:alpha val="85000"/>
            </a:srgbClr>
          </a:solidFill>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3200" dirty="0">
                <a:solidFill>
                  <a:srgbClr val="4730FC"/>
                </a:solidFill>
                <a:latin typeface="+mn-lt"/>
              </a:rPr>
              <a:t>Simulating different particle concentrations </a:t>
            </a:r>
          </a:p>
        </p:txBody>
      </p:sp>
    </p:spTree>
    <p:extLst>
      <p:ext uri="{BB962C8B-B14F-4D97-AF65-F5344CB8AC3E}">
        <p14:creationId xmlns:p14="http://schemas.microsoft.com/office/powerpoint/2010/main" val="2257374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{EC173AFC-6A68-F945-813C-79CE44ADBD37}tf10001058</Template>
  <TotalTime>8642</TotalTime>
  <Words>1504</Words>
  <Application>Microsoft Macintosh PowerPoint</Application>
  <PresentationFormat>Widescreen</PresentationFormat>
  <Paragraphs>128</Paragraphs>
  <Slides>11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Tw Cen MT</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Aguilera de Lira,Luis</dc:creator>
  <cp:lastModifiedBy>Aguilera de Lira,Luis</cp:lastModifiedBy>
  <cp:revision>316</cp:revision>
  <dcterms:created xsi:type="dcterms:W3CDTF">2021-04-27T04:05:26Z</dcterms:created>
  <dcterms:modified xsi:type="dcterms:W3CDTF">2021-07-26T21:29:00Z</dcterms:modified>
</cp:coreProperties>
</file>